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21"/>
  </p:notesMasterIdLst>
  <p:sldIdLst>
    <p:sldId id="283" r:id="rId2"/>
    <p:sldId id="261" r:id="rId3"/>
    <p:sldId id="262" r:id="rId4"/>
    <p:sldId id="263" r:id="rId5"/>
    <p:sldId id="264" r:id="rId6"/>
    <p:sldId id="265" r:id="rId7"/>
    <p:sldId id="266" r:id="rId8"/>
    <p:sldId id="267" r:id="rId9"/>
    <p:sldId id="268" r:id="rId10"/>
    <p:sldId id="269" r:id="rId11"/>
    <p:sldId id="270" r:id="rId12"/>
    <p:sldId id="274" r:id="rId13"/>
    <p:sldId id="276" r:id="rId14"/>
    <p:sldId id="278" r:id="rId15"/>
    <p:sldId id="277" r:id="rId16"/>
    <p:sldId id="279" r:id="rId17"/>
    <p:sldId id="280" r:id="rId18"/>
    <p:sldId id="281"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8B8C"/>
    <a:srgbClr val="F0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69"/>
    <p:restoredTop sz="94694"/>
  </p:normalViewPr>
  <p:slideViewPr>
    <p:cSldViewPr snapToGrid="0">
      <p:cViewPr varScale="1">
        <p:scale>
          <a:sx n="117" d="100"/>
          <a:sy n="117" d="100"/>
        </p:scale>
        <p:origin x="108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2ED55-7347-9141-926C-C94A3DB81C53}" type="datetimeFigureOut">
              <a:rPr lang="en-US" smtClean="0"/>
              <a:t>6/29/23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AB3A0-9B64-D848-909E-34B69DDC13A7}" type="slidenum">
              <a:rPr lang="en-US" smtClean="0"/>
              <a:t>‹#›</a:t>
            </a:fld>
            <a:endParaRPr lang="en-US"/>
          </a:p>
        </p:txBody>
      </p:sp>
    </p:spTree>
    <p:extLst>
      <p:ext uri="{BB962C8B-B14F-4D97-AF65-F5344CB8AC3E}">
        <p14:creationId xmlns:p14="http://schemas.microsoft.com/office/powerpoint/2010/main" val="2195390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7AB3A0-9B64-D848-909E-34B69DDC13A7}" type="slidenum">
              <a:rPr lang="en-US" smtClean="0"/>
              <a:t>2</a:t>
            </a:fld>
            <a:endParaRPr lang="en-US"/>
          </a:p>
        </p:txBody>
      </p:sp>
    </p:spTree>
    <p:extLst>
      <p:ext uri="{BB962C8B-B14F-4D97-AF65-F5344CB8AC3E}">
        <p14:creationId xmlns:p14="http://schemas.microsoft.com/office/powerpoint/2010/main" val="1330147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7AB3A0-9B64-D848-909E-34B69DDC13A7}" type="slidenum">
              <a:rPr lang="en-US" smtClean="0"/>
              <a:t>7</a:t>
            </a:fld>
            <a:endParaRPr lang="en-US"/>
          </a:p>
        </p:txBody>
      </p:sp>
    </p:spTree>
    <p:extLst>
      <p:ext uri="{BB962C8B-B14F-4D97-AF65-F5344CB8AC3E}">
        <p14:creationId xmlns:p14="http://schemas.microsoft.com/office/powerpoint/2010/main" val="3550252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7AB3A0-9B64-D848-909E-34B69DDC13A7}" type="slidenum">
              <a:rPr lang="en-US" smtClean="0"/>
              <a:t>13</a:t>
            </a:fld>
            <a:endParaRPr lang="en-US"/>
          </a:p>
        </p:txBody>
      </p:sp>
    </p:spTree>
    <p:extLst>
      <p:ext uri="{BB962C8B-B14F-4D97-AF65-F5344CB8AC3E}">
        <p14:creationId xmlns:p14="http://schemas.microsoft.com/office/powerpoint/2010/main" val="3581930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lstStyle>
            <a:lvl1pPr algn="ctr">
              <a:defRPr sz="80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6/29/23</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032012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6/29/23</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641608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6/29/23</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93021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6/29/23</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26511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6/29/23</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003746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6/29/23</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891243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6/29/23</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982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6/29/23</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54283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6/29/23</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979419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6/29/23</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00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6/29/23</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59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lIns="109728" tIns="109728" rIns="109728" bIns="91440"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lIns="109728" tIns="109728" rIns="109728" bIns="91440" anchor="ctr"/>
          <a:lstStyle>
            <a:lvl1pPr algn="just">
              <a:defRPr sz="1200" spc="70" baseline="0">
                <a:solidFill>
                  <a:schemeClr val="tx1"/>
                </a:solidFill>
              </a:defRPr>
            </a:lvl1pPr>
          </a:lstStyle>
          <a:p>
            <a:pPr algn="r"/>
            <a:fld id="{A37D6D71-8B28-4ED6-B932-04B197003D23}" type="datetimeFigureOut">
              <a:rPr lang="en-US" smtClean="0"/>
              <a:pPr algn="r"/>
              <a:t>6/29/23</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lIns="109728" tIns="109728" rIns="109728" bIns="91440" anchor="ctr"/>
          <a:lstStyle>
            <a:lvl1pPr algn="l">
              <a:defRPr sz="1100" cap="none" spc="7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lIns="109728" tIns="109728" rIns="109728" bIns="91440" anchor="ctr"/>
          <a:lstStyle>
            <a:lvl1pPr algn="r">
              <a:defRPr sz="1200" spc="7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50378688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txStyles>
    <p:titleStyle>
      <a:lvl1pPr algn="l" defTabSz="914400" rtl="0" eaLnBrk="1" latinLnBrk="0" hangingPunct="1">
        <a:lnSpc>
          <a:spcPct val="100000"/>
        </a:lnSpc>
        <a:spcBef>
          <a:spcPct val="0"/>
        </a:spcBef>
        <a:buNone/>
        <a:defRPr sz="6000" b="0" kern="1200" cap="none" spc="120" baseline="0">
          <a:solidFill>
            <a:schemeClr val="bg1"/>
          </a:solidFill>
          <a:latin typeface="+mj-lt"/>
          <a:ea typeface="+mj-ea"/>
          <a:cs typeface="+mj-cs"/>
        </a:defRPr>
      </a:lvl1pPr>
    </p:titleStyle>
    <p:bodyStyle>
      <a:lvl1pPr marL="0" indent="0" algn="l" defTabSz="914400" rtl="0" eaLnBrk="1" latinLnBrk="0" hangingPunct="1">
        <a:lnSpc>
          <a:spcPct val="120000"/>
        </a:lnSpc>
        <a:spcBef>
          <a:spcPts val="700"/>
        </a:spcBef>
        <a:spcAft>
          <a:spcPts val="700"/>
        </a:spcAft>
        <a:buFont typeface="Arial" panose="020B0604020202020204" pitchFamily="34" charset="0"/>
        <a:buNone/>
        <a:defRPr sz="2600" kern="1200" spc="80" baseline="0">
          <a:solidFill>
            <a:schemeClr val="tx1"/>
          </a:solidFill>
          <a:latin typeface="+mn-lt"/>
          <a:ea typeface="+mn-ea"/>
          <a:cs typeface="+mn-cs"/>
        </a:defRPr>
      </a:lvl1pPr>
      <a:lvl2pPr marL="274320" indent="-274320" algn="l" defTabSz="914400" rtl="0" eaLnBrk="1" latinLnBrk="0" hangingPunct="1">
        <a:lnSpc>
          <a:spcPct val="120000"/>
        </a:lnSpc>
        <a:spcBef>
          <a:spcPts val="400"/>
        </a:spcBef>
        <a:spcAft>
          <a:spcPts val="400"/>
        </a:spcAft>
        <a:buClrTx/>
        <a:buFont typeface="Wingdings" panose="05000000000000000000" pitchFamily="2" charset="2"/>
        <a:buChar char="§"/>
        <a:defRPr sz="2300" kern="1200" spc="80" baseline="0">
          <a:solidFill>
            <a:schemeClr val="tx1"/>
          </a:solidFill>
          <a:latin typeface="+mn-lt"/>
          <a:ea typeface="+mn-ea"/>
          <a:cs typeface="+mn-cs"/>
        </a:defRPr>
      </a:lvl2pPr>
      <a:lvl3pPr marL="274320" indent="0" algn="l" defTabSz="914400" rtl="0" eaLnBrk="1" latinLnBrk="0" hangingPunct="1">
        <a:lnSpc>
          <a:spcPct val="120000"/>
        </a:lnSpc>
        <a:spcBef>
          <a:spcPts val="400"/>
        </a:spcBef>
        <a:spcAft>
          <a:spcPts val="400"/>
        </a:spcAft>
        <a:buFont typeface="Arial" panose="020B0604020202020204" pitchFamily="34" charset="0"/>
        <a:buNone/>
        <a:defRPr sz="1800" b="1" kern="1200" spc="80" baseline="0">
          <a:solidFill>
            <a:schemeClr val="tx1"/>
          </a:solidFill>
          <a:latin typeface="+mn-lt"/>
          <a:ea typeface="+mn-ea"/>
          <a:cs typeface="+mn-cs"/>
        </a:defRPr>
      </a:lvl3pPr>
      <a:lvl4pPr marL="594360" indent="-274320" algn="l" defTabSz="914400" rtl="0" eaLnBrk="1" latinLnBrk="0" hangingPunct="1">
        <a:lnSpc>
          <a:spcPct val="120000"/>
        </a:lnSpc>
        <a:spcBef>
          <a:spcPts val="400"/>
        </a:spcBef>
        <a:spcAft>
          <a:spcPts val="400"/>
        </a:spcAft>
        <a:buClrTx/>
        <a:buFont typeface="Wingdings" panose="05000000000000000000" pitchFamily="2" charset="2"/>
        <a:buChar char="§"/>
        <a:defRPr sz="1800" kern="1200" spc="80" baseline="0">
          <a:solidFill>
            <a:schemeClr val="tx1"/>
          </a:solidFill>
          <a:latin typeface="+mn-lt"/>
          <a:ea typeface="+mn-ea"/>
          <a:cs typeface="+mn-cs"/>
        </a:defRPr>
      </a:lvl4pPr>
      <a:lvl5pPr marL="594360" indent="0" algn="l" defTabSz="914400" rtl="0" eaLnBrk="1" latinLnBrk="0" hangingPunct="1">
        <a:lnSpc>
          <a:spcPct val="120000"/>
        </a:lnSpc>
        <a:spcBef>
          <a:spcPts val="400"/>
        </a:spcBef>
        <a:spcAft>
          <a:spcPts val="400"/>
        </a:spcAft>
        <a:buFont typeface="Arial" panose="020B0604020202020204" pitchFamily="34" charset="0"/>
        <a:buNone/>
        <a:defRPr sz="1800" b="1" kern="1200" spc="8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D6DD83-CAAF-7C77-82D2-E9BF9DFA8244}"/>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810303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290D9F-E6FA-61E7-B171-635A113E7113}"/>
              </a:ext>
            </a:extLst>
          </p:cNvPr>
          <p:cNvPicPr>
            <a:picLocks noChangeAspect="1"/>
          </p:cNvPicPr>
          <p:nvPr/>
        </p:nvPicPr>
        <p:blipFill>
          <a:blip r:embed="rId2"/>
          <a:stretch>
            <a:fillRect/>
          </a:stretch>
        </p:blipFill>
        <p:spPr>
          <a:xfrm>
            <a:off x="0" y="0"/>
            <a:ext cx="12191999" cy="6858000"/>
          </a:xfrm>
          <a:prstGeom prst="rect">
            <a:avLst/>
          </a:prstGeom>
        </p:spPr>
      </p:pic>
      <p:sp>
        <p:nvSpPr>
          <p:cNvPr id="6" name="Title 1">
            <a:extLst>
              <a:ext uri="{FF2B5EF4-FFF2-40B4-BE49-F238E27FC236}">
                <a16:creationId xmlns:a16="http://schemas.microsoft.com/office/drawing/2014/main" id="{FDAA5106-0495-EFDA-A13E-AB6AA2539795}"/>
              </a:ext>
            </a:extLst>
          </p:cNvPr>
          <p:cNvSpPr txBox="1">
            <a:spLocks/>
          </p:cNvSpPr>
          <p:nvPr/>
        </p:nvSpPr>
        <p:spPr>
          <a:xfrm>
            <a:off x="3734873" y="433797"/>
            <a:ext cx="8457125" cy="1107996"/>
          </a:xfrm>
          <a:prstGeom prst="rect">
            <a:avLst/>
          </a:prstGeom>
        </p:spPr>
        <p:txBody>
          <a:bodyPr/>
          <a:lstStyle>
            <a:lvl1pPr algn="l" defTabSz="914400" rtl="0" eaLnBrk="1" latinLnBrk="0" hangingPunct="1">
              <a:lnSpc>
                <a:spcPct val="100000"/>
              </a:lnSpc>
              <a:spcBef>
                <a:spcPct val="0"/>
              </a:spcBef>
              <a:buNone/>
              <a:defRPr sz="6000" b="0" kern="1200" cap="none" spc="120" baseline="0">
                <a:solidFill>
                  <a:schemeClr val="bg1"/>
                </a:solidFill>
                <a:latin typeface="+mj-lt"/>
                <a:ea typeface="+mj-ea"/>
                <a:cs typeface="+mj-cs"/>
              </a:defRPr>
            </a:lvl1pPr>
          </a:lstStyle>
          <a:p>
            <a:pPr algn="ctr"/>
            <a:r>
              <a:rPr lang="en-US" b="1" dirty="0">
                <a:solidFill>
                  <a:schemeClr val="bg2">
                    <a:lumMod val="50000"/>
                  </a:schemeClr>
                </a:solidFill>
                <a:latin typeface="Arial Narrow" panose="020B0604020202020204" pitchFamily="34" charset="0"/>
                <a:cs typeface="Arial Narrow" panose="020B0604020202020204" pitchFamily="34" charset="0"/>
              </a:rPr>
              <a:t>2. God’s Community</a:t>
            </a:r>
          </a:p>
        </p:txBody>
      </p:sp>
      <p:sp>
        <p:nvSpPr>
          <p:cNvPr id="3" name="TextBox 2">
            <a:extLst>
              <a:ext uri="{FF2B5EF4-FFF2-40B4-BE49-F238E27FC236}">
                <a16:creationId xmlns:a16="http://schemas.microsoft.com/office/drawing/2014/main" id="{01491ACE-3638-F1F4-BDC1-E704A4968C94}"/>
              </a:ext>
            </a:extLst>
          </p:cNvPr>
          <p:cNvSpPr txBox="1"/>
          <p:nvPr/>
        </p:nvSpPr>
        <p:spPr>
          <a:xfrm>
            <a:off x="0" y="433797"/>
            <a:ext cx="3734873" cy="1107996"/>
          </a:xfrm>
          <a:prstGeom prst="rect">
            <a:avLst/>
          </a:prstGeom>
          <a:solidFill>
            <a:schemeClr val="tx1"/>
          </a:solidFill>
        </p:spPr>
        <p:txBody>
          <a:bodyPr wrap="square" rtlCol="0">
            <a:spAutoFit/>
          </a:bodyPr>
          <a:lstStyle/>
          <a:p>
            <a:pPr algn="ctr"/>
            <a:r>
              <a:rPr lang="en-US" sz="6600" b="1" dirty="0">
                <a:solidFill>
                  <a:schemeClr val="bg1"/>
                </a:solidFill>
                <a:latin typeface="Arial" panose="020B0604020202020204" pitchFamily="34" charset="0"/>
                <a:cs typeface="Arial" panose="020B0604020202020204" pitchFamily="34" charset="0"/>
              </a:rPr>
              <a:t>S</a:t>
            </a:r>
            <a:r>
              <a:rPr lang="en-US" sz="3600" b="1" dirty="0">
                <a:solidFill>
                  <a:schemeClr val="bg1"/>
                </a:solidFill>
                <a:latin typeface="Arial" panose="020B0604020202020204" pitchFamily="34" charset="0"/>
                <a:cs typeface="Arial" panose="020B0604020202020204" pitchFamily="34" charset="0"/>
              </a:rPr>
              <a:t>CRIPTURE</a:t>
            </a:r>
          </a:p>
        </p:txBody>
      </p:sp>
      <p:sp>
        <p:nvSpPr>
          <p:cNvPr id="4" name="TextBox 3">
            <a:extLst>
              <a:ext uri="{FF2B5EF4-FFF2-40B4-BE49-F238E27FC236}">
                <a16:creationId xmlns:a16="http://schemas.microsoft.com/office/drawing/2014/main" id="{79774D59-0291-145A-F347-18F9D7E50909}"/>
              </a:ext>
            </a:extLst>
          </p:cNvPr>
          <p:cNvSpPr txBox="1"/>
          <p:nvPr/>
        </p:nvSpPr>
        <p:spPr>
          <a:xfrm>
            <a:off x="206829" y="1514545"/>
            <a:ext cx="11783241" cy="3539430"/>
          </a:xfrm>
          <a:prstGeom prst="rect">
            <a:avLst/>
          </a:prstGeom>
          <a:noFill/>
        </p:spPr>
        <p:txBody>
          <a:bodyPr wrap="square">
            <a:spAutoFit/>
          </a:bodyPr>
          <a:lstStyle/>
          <a:p>
            <a:pPr marL="7938"/>
            <a:r>
              <a:rPr lang="en-AU" sz="2800" kern="0" baseline="30000" dirty="0">
                <a:effectLst/>
                <a:latin typeface="Arial" panose="020B0604020202020204" pitchFamily="34" charset="0"/>
                <a:ea typeface="Times New Roman" panose="02020603050405020304" pitchFamily="18" charset="0"/>
                <a:cs typeface="Arial" panose="020B0604020202020204" pitchFamily="34" charset="0"/>
              </a:rPr>
              <a:t>12 </a:t>
            </a:r>
            <a:r>
              <a:rPr lang="en-AU" sz="2800" kern="0" dirty="0">
                <a:effectLst/>
                <a:latin typeface="Arial" panose="020B0604020202020204" pitchFamily="34" charset="0"/>
                <a:ea typeface="Times New Roman" panose="02020603050405020304" pitchFamily="18" charset="0"/>
                <a:cs typeface="Arial" panose="020B0604020202020204" pitchFamily="34" charset="0"/>
              </a:rPr>
              <a:t>Epaphras, a member of your own fellowship and a servant of Christ Jesus, sends you his greetings. He always prays earnestly for you, asking God to make you strong and perfect, fully confident that you are following the whole will of God. </a:t>
            </a:r>
            <a:r>
              <a:rPr lang="en-AU" sz="2800" kern="0" baseline="30000" dirty="0">
                <a:effectLst/>
                <a:latin typeface="Arial" panose="020B0604020202020204" pitchFamily="34" charset="0"/>
                <a:ea typeface="Times New Roman" panose="02020603050405020304" pitchFamily="18" charset="0"/>
                <a:cs typeface="Arial" panose="020B0604020202020204" pitchFamily="34" charset="0"/>
              </a:rPr>
              <a:t>13 </a:t>
            </a:r>
            <a:r>
              <a:rPr lang="en-AU" sz="2800" kern="0" dirty="0">
                <a:effectLst/>
                <a:latin typeface="Arial" panose="020B0604020202020204" pitchFamily="34" charset="0"/>
                <a:ea typeface="Times New Roman" panose="02020603050405020304" pitchFamily="18" charset="0"/>
                <a:cs typeface="Arial" panose="020B0604020202020204" pitchFamily="34" charset="0"/>
              </a:rPr>
              <a:t>I can assure you that he prays hard for you and also for the believers in Laodicea and Hierapolis.</a:t>
            </a:r>
            <a:endParaRPr lang="en-AU" sz="2800" kern="100" dirty="0">
              <a:effectLst/>
              <a:latin typeface="Arial" panose="020B0604020202020204" pitchFamily="34" charset="0"/>
              <a:ea typeface="Calibri" panose="020F0502020204030204" pitchFamily="34" charset="0"/>
              <a:cs typeface="Arial" panose="020B0604020202020204" pitchFamily="34" charset="0"/>
            </a:endParaRPr>
          </a:p>
          <a:p>
            <a:pPr marL="7938"/>
            <a:r>
              <a:rPr lang="en-AU" sz="2800" kern="0" baseline="30000" dirty="0">
                <a:effectLst/>
                <a:latin typeface="Arial" panose="020B0604020202020204" pitchFamily="34" charset="0"/>
                <a:ea typeface="Times New Roman" panose="02020603050405020304" pitchFamily="18" charset="0"/>
                <a:cs typeface="Arial" panose="020B0604020202020204" pitchFamily="34" charset="0"/>
              </a:rPr>
              <a:t>14 </a:t>
            </a:r>
            <a:r>
              <a:rPr lang="en-AU" sz="2800" kern="0" dirty="0">
                <a:effectLst/>
                <a:latin typeface="Arial" panose="020B0604020202020204" pitchFamily="34" charset="0"/>
                <a:ea typeface="Times New Roman" panose="02020603050405020304" pitchFamily="18" charset="0"/>
                <a:cs typeface="Arial" panose="020B0604020202020204" pitchFamily="34" charset="0"/>
              </a:rPr>
              <a:t>Luke, the beloved doctor, sends his greetings, and so does Demas. </a:t>
            </a:r>
            <a:r>
              <a:rPr lang="en-AU" sz="2800" kern="0" baseline="30000" dirty="0">
                <a:effectLst/>
                <a:latin typeface="Arial" panose="020B0604020202020204" pitchFamily="34" charset="0"/>
                <a:ea typeface="Times New Roman" panose="02020603050405020304" pitchFamily="18" charset="0"/>
                <a:cs typeface="Arial" panose="020B0604020202020204" pitchFamily="34" charset="0"/>
              </a:rPr>
              <a:t>15 </a:t>
            </a:r>
            <a:r>
              <a:rPr lang="en-AU" sz="2800" kern="0" dirty="0">
                <a:effectLst/>
                <a:latin typeface="Arial" panose="020B0604020202020204" pitchFamily="34" charset="0"/>
                <a:ea typeface="Times New Roman" panose="02020603050405020304" pitchFamily="18" charset="0"/>
                <a:cs typeface="Arial" panose="020B0604020202020204" pitchFamily="34" charset="0"/>
              </a:rPr>
              <a:t>Please give my greetings to our brothers and sisters</a:t>
            </a:r>
            <a:r>
              <a:rPr lang="en-AU" sz="2800" kern="0" baseline="30000" dirty="0">
                <a:effectLst/>
                <a:latin typeface="Arial" panose="020B0604020202020204" pitchFamily="34" charset="0"/>
                <a:ea typeface="Times New Roman" panose="02020603050405020304" pitchFamily="18" charset="0"/>
                <a:cs typeface="Arial" panose="020B0604020202020204" pitchFamily="34" charset="0"/>
              </a:rPr>
              <a:t> </a:t>
            </a:r>
            <a:r>
              <a:rPr lang="en-AU" sz="2800" kern="0" dirty="0">
                <a:effectLst/>
                <a:latin typeface="Arial" panose="020B0604020202020204" pitchFamily="34" charset="0"/>
                <a:ea typeface="Times New Roman" panose="02020603050405020304" pitchFamily="18" charset="0"/>
                <a:cs typeface="Arial" panose="020B0604020202020204" pitchFamily="34" charset="0"/>
              </a:rPr>
              <a:t>at Laodicea, and to </a:t>
            </a:r>
            <a:r>
              <a:rPr lang="en-AU" sz="2800" kern="0" dirty="0" err="1">
                <a:effectLst/>
                <a:latin typeface="Arial" panose="020B0604020202020204" pitchFamily="34" charset="0"/>
                <a:ea typeface="Times New Roman" panose="02020603050405020304" pitchFamily="18" charset="0"/>
                <a:cs typeface="Arial" panose="020B0604020202020204" pitchFamily="34" charset="0"/>
              </a:rPr>
              <a:t>Nympha</a:t>
            </a:r>
            <a:r>
              <a:rPr lang="en-AU" sz="2800" kern="0" dirty="0">
                <a:effectLst/>
                <a:latin typeface="Arial" panose="020B0604020202020204" pitchFamily="34" charset="0"/>
                <a:ea typeface="Times New Roman" panose="02020603050405020304" pitchFamily="18" charset="0"/>
                <a:cs typeface="Arial" panose="020B0604020202020204" pitchFamily="34" charset="0"/>
              </a:rPr>
              <a:t> and the church that meets in her house.</a:t>
            </a:r>
            <a:endParaRPr lang="en-AU" sz="28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61095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A45DEF-74EF-0B05-D429-54F95A96D8E8}"/>
              </a:ext>
            </a:extLst>
          </p:cNvPr>
          <p:cNvPicPr>
            <a:picLocks noChangeAspect="1"/>
          </p:cNvPicPr>
          <p:nvPr/>
        </p:nvPicPr>
        <p:blipFill>
          <a:blip r:embed="rId2"/>
          <a:stretch>
            <a:fillRect/>
          </a:stretch>
        </p:blipFill>
        <p:spPr>
          <a:xfrm>
            <a:off x="-14616" y="-1631"/>
            <a:ext cx="12191999" cy="6858000"/>
          </a:xfrm>
          <a:prstGeom prst="rect">
            <a:avLst/>
          </a:prstGeom>
        </p:spPr>
      </p:pic>
      <p:sp>
        <p:nvSpPr>
          <p:cNvPr id="8" name="Title 1">
            <a:extLst>
              <a:ext uri="{FF2B5EF4-FFF2-40B4-BE49-F238E27FC236}">
                <a16:creationId xmlns:a16="http://schemas.microsoft.com/office/drawing/2014/main" id="{380882A1-5AED-1DF4-57EE-E9929863C192}"/>
              </a:ext>
            </a:extLst>
          </p:cNvPr>
          <p:cNvSpPr txBox="1">
            <a:spLocks/>
          </p:cNvSpPr>
          <p:nvPr/>
        </p:nvSpPr>
        <p:spPr>
          <a:xfrm>
            <a:off x="4178326" y="391357"/>
            <a:ext cx="8006365" cy="1107996"/>
          </a:xfrm>
          <a:prstGeom prst="rect">
            <a:avLst/>
          </a:prstGeom>
        </p:spPr>
        <p:txBody>
          <a:bodyPr/>
          <a:lstStyle>
            <a:lvl1pPr algn="l" defTabSz="914400" rtl="0" eaLnBrk="1" latinLnBrk="0" hangingPunct="1">
              <a:lnSpc>
                <a:spcPct val="100000"/>
              </a:lnSpc>
              <a:spcBef>
                <a:spcPct val="0"/>
              </a:spcBef>
              <a:buNone/>
              <a:defRPr sz="6000" b="0" kern="1200" cap="none" spc="120" baseline="0">
                <a:solidFill>
                  <a:schemeClr val="bg1"/>
                </a:solidFill>
                <a:latin typeface="+mj-lt"/>
                <a:ea typeface="+mj-ea"/>
                <a:cs typeface="+mj-cs"/>
              </a:defRPr>
            </a:lvl1pPr>
          </a:lstStyle>
          <a:p>
            <a:pPr algn="ctr"/>
            <a:r>
              <a:rPr lang="en-US" b="1" dirty="0">
                <a:solidFill>
                  <a:schemeClr val="bg2">
                    <a:lumMod val="50000"/>
                  </a:schemeClr>
                </a:solidFill>
                <a:latin typeface="Arial Narrow" panose="020B0604020202020204" pitchFamily="34" charset="0"/>
                <a:cs typeface="Arial Narrow" panose="020B0604020202020204" pitchFamily="34" charset="0"/>
              </a:rPr>
              <a:t>2. God’s Community</a:t>
            </a:r>
          </a:p>
        </p:txBody>
      </p:sp>
      <p:pic>
        <p:nvPicPr>
          <p:cNvPr id="4" name="Picture 3">
            <a:extLst>
              <a:ext uri="{FF2B5EF4-FFF2-40B4-BE49-F238E27FC236}">
                <a16:creationId xmlns:a16="http://schemas.microsoft.com/office/drawing/2014/main" id="{5D74F64B-B7DA-9ECD-04B5-14925F50DF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7778"/>
          <a:stretch/>
        </p:blipFill>
        <p:spPr>
          <a:xfrm>
            <a:off x="-3730" y="0"/>
            <a:ext cx="4185634" cy="4953000"/>
          </a:xfrm>
          <a:prstGeom prst="rect">
            <a:avLst/>
          </a:prstGeom>
        </p:spPr>
      </p:pic>
      <p:sp>
        <p:nvSpPr>
          <p:cNvPr id="6" name="TextBox 5">
            <a:extLst>
              <a:ext uri="{FF2B5EF4-FFF2-40B4-BE49-F238E27FC236}">
                <a16:creationId xmlns:a16="http://schemas.microsoft.com/office/drawing/2014/main" id="{2A6BB56C-538C-A03C-8439-47A2E6DBFE70}"/>
              </a:ext>
            </a:extLst>
          </p:cNvPr>
          <p:cNvSpPr txBox="1"/>
          <p:nvPr/>
        </p:nvSpPr>
        <p:spPr>
          <a:xfrm>
            <a:off x="0" y="433797"/>
            <a:ext cx="4185634" cy="1107996"/>
          </a:xfrm>
          <a:prstGeom prst="rect">
            <a:avLst/>
          </a:prstGeom>
          <a:solidFill>
            <a:schemeClr val="tx1"/>
          </a:solidFill>
        </p:spPr>
        <p:txBody>
          <a:bodyPr wrap="square" rtlCol="0">
            <a:spAutoFit/>
          </a:bodyPr>
          <a:lstStyle/>
          <a:p>
            <a:pPr algn="ctr"/>
            <a:r>
              <a:rPr lang="en-US" sz="6600" b="1" dirty="0">
                <a:solidFill>
                  <a:schemeClr val="bg1"/>
                </a:solidFill>
                <a:latin typeface="Arial" panose="020B0604020202020204" pitchFamily="34" charset="0"/>
                <a:cs typeface="Arial" panose="020B0604020202020204" pitchFamily="34" charset="0"/>
              </a:rPr>
              <a:t>O</a:t>
            </a:r>
            <a:r>
              <a:rPr lang="en-US" sz="3600" b="1" dirty="0">
                <a:solidFill>
                  <a:schemeClr val="bg1"/>
                </a:solidFill>
                <a:latin typeface="Arial" panose="020B0604020202020204" pitchFamily="34" charset="0"/>
                <a:cs typeface="Arial" panose="020B0604020202020204" pitchFamily="34" charset="0"/>
              </a:rPr>
              <a:t>BSERVATION</a:t>
            </a:r>
          </a:p>
        </p:txBody>
      </p:sp>
      <p:sp>
        <p:nvSpPr>
          <p:cNvPr id="3" name="TextBox 2">
            <a:extLst>
              <a:ext uri="{FF2B5EF4-FFF2-40B4-BE49-F238E27FC236}">
                <a16:creationId xmlns:a16="http://schemas.microsoft.com/office/drawing/2014/main" id="{7C73B9D5-F04A-DDCF-9714-54B5B8E17008}"/>
              </a:ext>
            </a:extLst>
          </p:cNvPr>
          <p:cNvSpPr txBox="1"/>
          <p:nvPr/>
        </p:nvSpPr>
        <p:spPr>
          <a:xfrm>
            <a:off x="-29232" y="4645223"/>
            <a:ext cx="3886765" cy="276999"/>
          </a:xfrm>
          <a:prstGeom prst="rect">
            <a:avLst/>
          </a:prstGeom>
          <a:noFill/>
        </p:spPr>
        <p:txBody>
          <a:bodyPr wrap="square">
            <a:spAutoFit/>
          </a:bodyPr>
          <a:lstStyle/>
          <a:p>
            <a:pPr algn="ctr"/>
            <a:r>
              <a:rPr lang="en-AU" sz="1200" b="0" i="0" u="none" strike="noStrike" dirty="0">
                <a:solidFill>
                  <a:schemeClr val="bg2">
                    <a:lumMod val="50000"/>
                  </a:schemeClr>
                </a:solidFill>
                <a:effectLst/>
                <a:latin typeface="Arial" panose="020B0604020202020204" pitchFamily="34" charset="0"/>
                <a:cs typeface="Arial" panose="020B0604020202020204" pitchFamily="34" charset="0"/>
              </a:rPr>
              <a:t>Photo by </a:t>
            </a:r>
            <a:r>
              <a:rPr lang="en-AU" sz="1200" b="0" i="0" u="none" strike="noStrike" dirty="0" err="1">
                <a:solidFill>
                  <a:schemeClr val="bg2">
                    <a:lumMod val="50000"/>
                  </a:schemeClr>
                </a:solidFill>
                <a:effectLst/>
                <a:latin typeface="Arial" panose="020B0604020202020204" pitchFamily="34" charset="0"/>
                <a:cs typeface="Arial" panose="020B0604020202020204" pitchFamily="34" charset="0"/>
              </a:rPr>
              <a:t>cottonbro</a:t>
            </a:r>
            <a:r>
              <a:rPr lang="en-AU" sz="1200" b="0" i="0" u="none" strike="noStrike" dirty="0">
                <a:solidFill>
                  <a:schemeClr val="bg2">
                    <a:lumMod val="50000"/>
                  </a:schemeClr>
                </a:solidFill>
                <a:effectLst/>
                <a:latin typeface="Arial" panose="020B0604020202020204" pitchFamily="34" charset="0"/>
                <a:cs typeface="Arial" panose="020B0604020202020204" pitchFamily="34" charset="0"/>
              </a:rPr>
              <a:t> studio: </a:t>
            </a:r>
            <a:r>
              <a:rPr lang="en-AU" sz="1200" b="0" i="0" u="none" strike="noStrike" dirty="0" err="1">
                <a:solidFill>
                  <a:schemeClr val="bg2">
                    <a:lumMod val="50000"/>
                  </a:schemeClr>
                </a:solidFill>
                <a:effectLst/>
                <a:latin typeface="Arial" panose="020B0604020202020204" pitchFamily="34" charset="0"/>
                <a:cs typeface="Arial" panose="020B0604020202020204" pitchFamily="34" charset="0"/>
              </a:rPr>
              <a:t>www.pexels.com</a:t>
            </a:r>
            <a:endParaRPr lang="en-US" sz="1200" dirty="0">
              <a:solidFill>
                <a:schemeClr val="bg2">
                  <a:lumMod val="50000"/>
                </a:schemeClr>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7DD9C656-987B-ADCB-ACC7-2A315EE18E24}"/>
              </a:ext>
            </a:extLst>
          </p:cNvPr>
          <p:cNvSpPr/>
          <p:nvPr/>
        </p:nvSpPr>
        <p:spPr>
          <a:xfrm>
            <a:off x="4441371" y="1786542"/>
            <a:ext cx="3919647" cy="2720144"/>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3" algn="ctr"/>
            <a:r>
              <a:rPr lang="en-AU" sz="4400" kern="0" dirty="0">
                <a:solidFill>
                  <a:srgbClr val="000000"/>
                </a:solidFill>
                <a:latin typeface="Arial" panose="020B0604020202020204" pitchFamily="34" charset="0"/>
                <a:ea typeface="Calibri" panose="020F0502020204030204" pitchFamily="34" charset="0"/>
                <a:cs typeface="Arial" panose="020B0604020202020204" pitchFamily="34" charset="0"/>
              </a:rPr>
              <a:t>NT letters often closed with greetings from others</a:t>
            </a:r>
            <a:endParaRPr lang="en-AU" sz="60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4D41394C-5786-A2E3-6D7F-296DFA008CFD}"/>
              </a:ext>
            </a:extLst>
          </p:cNvPr>
          <p:cNvSpPr/>
          <p:nvPr/>
        </p:nvSpPr>
        <p:spPr>
          <a:xfrm>
            <a:off x="8773886" y="1746090"/>
            <a:ext cx="2926034" cy="2760595"/>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3" algn="ctr"/>
            <a:r>
              <a:rPr lang="en-AU" sz="4400" kern="0" dirty="0">
                <a:solidFill>
                  <a:srgbClr val="000000"/>
                </a:solidFill>
                <a:latin typeface="Arial" panose="020B0604020202020204" pitchFamily="34" charset="0"/>
                <a:ea typeface="Calibri" panose="020F0502020204030204" pitchFamily="34" charset="0"/>
                <a:cs typeface="Arial" panose="020B0604020202020204" pitchFamily="34" charset="0"/>
              </a:rPr>
              <a:t>Sent out irregularly with travellers</a:t>
            </a:r>
            <a:endParaRPr lang="en-AU" sz="6000" b="1"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38982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D7508B-54DF-C99D-8B92-81BA6061D8F8}"/>
              </a:ext>
            </a:extLst>
          </p:cNvPr>
          <p:cNvPicPr>
            <a:picLocks noChangeAspect="1"/>
          </p:cNvPicPr>
          <p:nvPr/>
        </p:nvPicPr>
        <p:blipFill>
          <a:blip r:embed="rId2"/>
          <a:stretch>
            <a:fillRect/>
          </a:stretch>
        </p:blipFill>
        <p:spPr>
          <a:xfrm>
            <a:off x="-14616" y="-12517"/>
            <a:ext cx="12191999" cy="6858000"/>
          </a:xfrm>
          <a:prstGeom prst="rect">
            <a:avLst/>
          </a:prstGeom>
        </p:spPr>
      </p:pic>
      <p:sp>
        <p:nvSpPr>
          <p:cNvPr id="4" name="Title 1">
            <a:extLst>
              <a:ext uri="{FF2B5EF4-FFF2-40B4-BE49-F238E27FC236}">
                <a16:creationId xmlns:a16="http://schemas.microsoft.com/office/drawing/2014/main" id="{BA6B0F35-A324-299C-0D42-09875D78842C}"/>
              </a:ext>
            </a:extLst>
          </p:cNvPr>
          <p:cNvSpPr txBox="1">
            <a:spLocks/>
          </p:cNvSpPr>
          <p:nvPr/>
        </p:nvSpPr>
        <p:spPr>
          <a:xfrm>
            <a:off x="4178326" y="380471"/>
            <a:ext cx="8006365" cy="1107996"/>
          </a:xfrm>
          <a:prstGeom prst="rect">
            <a:avLst/>
          </a:prstGeom>
        </p:spPr>
        <p:txBody>
          <a:bodyPr/>
          <a:lstStyle>
            <a:lvl1pPr algn="l" defTabSz="914400" rtl="0" eaLnBrk="1" latinLnBrk="0" hangingPunct="1">
              <a:lnSpc>
                <a:spcPct val="100000"/>
              </a:lnSpc>
              <a:spcBef>
                <a:spcPct val="0"/>
              </a:spcBef>
              <a:buNone/>
              <a:defRPr sz="6000" b="0" kern="1200" cap="none" spc="120" baseline="0">
                <a:solidFill>
                  <a:schemeClr val="bg1"/>
                </a:solidFill>
                <a:latin typeface="+mj-lt"/>
                <a:ea typeface="+mj-ea"/>
                <a:cs typeface="+mj-cs"/>
              </a:defRPr>
            </a:lvl1pPr>
          </a:lstStyle>
          <a:p>
            <a:pPr algn="ctr"/>
            <a:r>
              <a:rPr lang="en-US" b="1" dirty="0">
                <a:solidFill>
                  <a:schemeClr val="bg2">
                    <a:lumMod val="50000"/>
                  </a:schemeClr>
                </a:solidFill>
                <a:latin typeface="Arial Narrow" panose="020B0604020202020204" pitchFamily="34" charset="0"/>
                <a:cs typeface="Arial Narrow" panose="020B0604020202020204" pitchFamily="34" charset="0"/>
              </a:rPr>
              <a:t>2. God’s Community</a:t>
            </a:r>
          </a:p>
        </p:txBody>
      </p:sp>
      <p:sp>
        <p:nvSpPr>
          <p:cNvPr id="6" name="TextBox 5">
            <a:extLst>
              <a:ext uri="{FF2B5EF4-FFF2-40B4-BE49-F238E27FC236}">
                <a16:creationId xmlns:a16="http://schemas.microsoft.com/office/drawing/2014/main" id="{2A6BB56C-538C-A03C-8439-47A2E6DBFE70}"/>
              </a:ext>
            </a:extLst>
          </p:cNvPr>
          <p:cNvSpPr txBox="1"/>
          <p:nvPr/>
        </p:nvSpPr>
        <p:spPr>
          <a:xfrm>
            <a:off x="0" y="401139"/>
            <a:ext cx="4185634" cy="1107996"/>
          </a:xfrm>
          <a:prstGeom prst="rect">
            <a:avLst/>
          </a:prstGeom>
          <a:solidFill>
            <a:schemeClr val="tx1"/>
          </a:solidFill>
        </p:spPr>
        <p:txBody>
          <a:bodyPr wrap="square" rtlCol="0">
            <a:spAutoFit/>
          </a:bodyPr>
          <a:lstStyle/>
          <a:p>
            <a:pPr algn="ctr"/>
            <a:r>
              <a:rPr lang="en-US" sz="6600" b="1" dirty="0">
                <a:solidFill>
                  <a:schemeClr val="bg1"/>
                </a:solidFill>
                <a:latin typeface="Arial" panose="020B0604020202020204" pitchFamily="34" charset="0"/>
                <a:cs typeface="Arial" panose="020B0604020202020204" pitchFamily="34" charset="0"/>
              </a:rPr>
              <a:t>O</a:t>
            </a:r>
            <a:r>
              <a:rPr lang="en-US" sz="3600" b="1" dirty="0">
                <a:solidFill>
                  <a:schemeClr val="bg1"/>
                </a:solidFill>
                <a:latin typeface="Arial" panose="020B0604020202020204" pitchFamily="34" charset="0"/>
                <a:cs typeface="Arial" panose="020B0604020202020204" pitchFamily="34" charset="0"/>
              </a:rPr>
              <a:t>BSERVATION</a:t>
            </a:r>
          </a:p>
        </p:txBody>
      </p:sp>
      <p:sp>
        <p:nvSpPr>
          <p:cNvPr id="5" name="Rounded Rectangle 4">
            <a:extLst>
              <a:ext uri="{FF2B5EF4-FFF2-40B4-BE49-F238E27FC236}">
                <a16:creationId xmlns:a16="http://schemas.microsoft.com/office/drawing/2014/main" id="{7DD9C656-987B-ADCB-ACC7-2A315EE18E24}"/>
              </a:ext>
            </a:extLst>
          </p:cNvPr>
          <p:cNvSpPr/>
          <p:nvPr/>
        </p:nvSpPr>
        <p:spPr>
          <a:xfrm>
            <a:off x="1088570" y="1659193"/>
            <a:ext cx="3232301" cy="3161688"/>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3" algn="ctr"/>
            <a:r>
              <a:rPr lang="en-AU" sz="4400" b="1" kern="0" dirty="0">
                <a:solidFill>
                  <a:srgbClr val="000000"/>
                </a:solidFill>
                <a:latin typeface="Arial" panose="020B0604020202020204" pitchFamily="34" charset="0"/>
                <a:ea typeface="Calibri" panose="020F0502020204030204" pitchFamily="34" charset="0"/>
                <a:cs typeface="Arial" panose="020B0604020202020204" pitchFamily="34" charset="0"/>
              </a:rPr>
              <a:t>TEAM BASED MINISTRY</a:t>
            </a:r>
            <a:endParaRPr lang="en-AU" sz="60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4D41394C-5786-A2E3-6D7F-296DFA008CFD}"/>
              </a:ext>
            </a:extLst>
          </p:cNvPr>
          <p:cNvSpPr/>
          <p:nvPr/>
        </p:nvSpPr>
        <p:spPr>
          <a:xfrm>
            <a:off x="4898570" y="1683036"/>
            <a:ext cx="6202636" cy="1541793"/>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3" algn="ctr"/>
            <a:r>
              <a:rPr lang="en-AU" sz="4400" kern="0" dirty="0">
                <a:solidFill>
                  <a:srgbClr val="000000"/>
                </a:solidFill>
                <a:latin typeface="Arial" panose="020B0604020202020204" pitchFamily="34" charset="0"/>
                <a:ea typeface="Calibri" panose="020F0502020204030204" pitchFamily="34" charset="0"/>
                <a:cs typeface="Arial" panose="020B0604020202020204" pitchFamily="34" charset="0"/>
              </a:rPr>
              <a:t>Character of Christian community</a:t>
            </a:r>
            <a:endParaRPr lang="en-AU" sz="60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CED45C7F-24C1-3B0B-AF97-F890BEC06A05}"/>
              </a:ext>
            </a:extLst>
          </p:cNvPr>
          <p:cNvSpPr/>
          <p:nvPr/>
        </p:nvSpPr>
        <p:spPr>
          <a:xfrm>
            <a:off x="4898570" y="3279087"/>
            <a:ext cx="6202635" cy="1541793"/>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3" algn="ctr"/>
            <a:r>
              <a:rPr lang="en-AU" sz="4400" kern="0" dirty="0">
                <a:solidFill>
                  <a:srgbClr val="000000"/>
                </a:solidFill>
                <a:latin typeface="Arial" panose="020B0604020202020204" pitchFamily="34" charset="0"/>
                <a:ea typeface="Calibri" panose="020F0502020204030204" pitchFamily="34" charset="0"/>
                <a:cs typeface="Arial" panose="020B0604020202020204" pitchFamily="34" charset="0"/>
              </a:rPr>
              <a:t>Models an attitude of collegiality</a:t>
            </a:r>
            <a:endParaRPr lang="en-AU" sz="60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riangle 7">
            <a:extLst>
              <a:ext uri="{FF2B5EF4-FFF2-40B4-BE49-F238E27FC236}">
                <a16:creationId xmlns:a16="http://schemas.microsoft.com/office/drawing/2014/main" id="{A51569BA-580A-5E7E-F6E2-5935F9BACE17}"/>
              </a:ext>
            </a:extLst>
          </p:cNvPr>
          <p:cNvSpPr/>
          <p:nvPr/>
        </p:nvSpPr>
        <p:spPr>
          <a:xfrm rot="5400000">
            <a:off x="4340293" y="2215573"/>
            <a:ext cx="546164" cy="570390"/>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8">
            <a:extLst>
              <a:ext uri="{FF2B5EF4-FFF2-40B4-BE49-F238E27FC236}">
                <a16:creationId xmlns:a16="http://schemas.microsoft.com/office/drawing/2014/main" id="{5F4EFA2C-298B-F130-AD0D-62FABFBBC70C}"/>
              </a:ext>
            </a:extLst>
          </p:cNvPr>
          <p:cNvSpPr/>
          <p:nvPr/>
        </p:nvSpPr>
        <p:spPr>
          <a:xfrm rot="5400000">
            <a:off x="4332985" y="3764788"/>
            <a:ext cx="546164" cy="570390"/>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455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3DA8025-E7F7-BD79-42A4-A55AC848FB2C}"/>
              </a:ext>
            </a:extLst>
          </p:cNvPr>
          <p:cNvPicPr>
            <a:picLocks noChangeAspect="1"/>
          </p:cNvPicPr>
          <p:nvPr/>
        </p:nvPicPr>
        <p:blipFill>
          <a:blip r:embed="rId3"/>
          <a:stretch>
            <a:fillRect/>
          </a:stretch>
        </p:blipFill>
        <p:spPr>
          <a:xfrm>
            <a:off x="-14616" y="-1631"/>
            <a:ext cx="12191999" cy="6858000"/>
          </a:xfrm>
          <a:prstGeom prst="rect">
            <a:avLst/>
          </a:prstGeom>
        </p:spPr>
      </p:pic>
      <p:sp>
        <p:nvSpPr>
          <p:cNvPr id="8" name="TextBox 7">
            <a:extLst>
              <a:ext uri="{FF2B5EF4-FFF2-40B4-BE49-F238E27FC236}">
                <a16:creationId xmlns:a16="http://schemas.microsoft.com/office/drawing/2014/main" id="{2116E121-3EC6-7E6F-D305-AD4E815E722C}"/>
              </a:ext>
            </a:extLst>
          </p:cNvPr>
          <p:cNvSpPr txBox="1"/>
          <p:nvPr/>
        </p:nvSpPr>
        <p:spPr>
          <a:xfrm>
            <a:off x="0" y="15322"/>
            <a:ext cx="12191999" cy="1446550"/>
          </a:xfrm>
          <a:prstGeom prst="rect">
            <a:avLst/>
          </a:prstGeom>
          <a:noFill/>
        </p:spPr>
        <p:txBody>
          <a:bodyPr wrap="square">
            <a:spAutoFit/>
          </a:bodyPr>
          <a:lstStyle/>
          <a:p>
            <a:pPr algn="ctr"/>
            <a:r>
              <a:rPr lang="en-GB" sz="4400" b="1" dirty="0">
                <a:effectLst/>
                <a:latin typeface="Arial" panose="020B0604020202020204" pitchFamily="34" charset="0"/>
                <a:ea typeface="Calibri" panose="020F0502020204030204" pitchFamily="34" charset="0"/>
                <a:cs typeface="Arial" panose="020B0604020202020204" pitchFamily="34" charset="0"/>
              </a:rPr>
              <a:t>Paul’s friends who were encouragers and companions</a:t>
            </a:r>
            <a:r>
              <a:rPr lang="en-AU" sz="4400" b="1" dirty="0">
                <a:effectLst/>
                <a:latin typeface="Arial" panose="020B0604020202020204" pitchFamily="34" charset="0"/>
                <a:cs typeface="Arial" panose="020B0604020202020204" pitchFamily="34" charset="0"/>
              </a:rPr>
              <a:t> </a:t>
            </a:r>
            <a:endParaRPr lang="en-US" sz="4400" b="1" dirty="0">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79ECB9FA-3EC3-CC17-A8A3-4288FDE62952}"/>
              </a:ext>
            </a:extLst>
          </p:cNvPr>
          <p:cNvSpPr/>
          <p:nvPr/>
        </p:nvSpPr>
        <p:spPr>
          <a:xfrm>
            <a:off x="683581" y="1691832"/>
            <a:ext cx="2556769" cy="7102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TYCHICUS</a:t>
            </a:r>
          </a:p>
        </p:txBody>
      </p:sp>
      <p:sp>
        <p:nvSpPr>
          <p:cNvPr id="3" name="Rounded Rectangle 2">
            <a:extLst>
              <a:ext uri="{FF2B5EF4-FFF2-40B4-BE49-F238E27FC236}">
                <a16:creationId xmlns:a16="http://schemas.microsoft.com/office/drawing/2014/main" id="{4B307C4F-5DEF-509E-6F61-D1AF40A1512F}"/>
              </a:ext>
            </a:extLst>
          </p:cNvPr>
          <p:cNvSpPr/>
          <p:nvPr/>
        </p:nvSpPr>
        <p:spPr>
          <a:xfrm>
            <a:off x="3539230" y="1515758"/>
            <a:ext cx="2556769" cy="710213"/>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ONESIMUS</a:t>
            </a:r>
          </a:p>
        </p:txBody>
      </p:sp>
      <p:sp>
        <p:nvSpPr>
          <p:cNvPr id="4" name="Rounded Rectangle 3">
            <a:extLst>
              <a:ext uri="{FF2B5EF4-FFF2-40B4-BE49-F238E27FC236}">
                <a16:creationId xmlns:a16="http://schemas.microsoft.com/office/drawing/2014/main" id="{90604470-C042-BDA0-191A-D82EA54F5296}"/>
              </a:ext>
            </a:extLst>
          </p:cNvPr>
          <p:cNvSpPr/>
          <p:nvPr/>
        </p:nvSpPr>
        <p:spPr>
          <a:xfrm>
            <a:off x="6237302" y="1817598"/>
            <a:ext cx="2957745" cy="710213"/>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ARISTARCHUS</a:t>
            </a:r>
          </a:p>
        </p:txBody>
      </p:sp>
      <p:sp>
        <p:nvSpPr>
          <p:cNvPr id="7" name="Rounded Rectangle 6">
            <a:extLst>
              <a:ext uri="{FF2B5EF4-FFF2-40B4-BE49-F238E27FC236}">
                <a16:creationId xmlns:a16="http://schemas.microsoft.com/office/drawing/2014/main" id="{BF2F3E93-C469-0A79-A9E4-4811890557E7}"/>
              </a:ext>
            </a:extLst>
          </p:cNvPr>
          <p:cNvSpPr/>
          <p:nvPr/>
        </p:nvSpPr>
        <p:spPr>
          <a:xfrm>
            <a:off x="9580486" y="1691831"/>
            <a:ext cx="1840636" cy="710213"/>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MARK</a:t>
            </a:r>
          </a:p>
        </p:txBody>
      </p:sp>
      <p:sp>
        <p:nvSpPr>
          <p:cNvPr id="9" name="Rounded Rectangle 8">
            <a:extLst>
              <a:ext uri="{FF2B5EF4-FFF2-40B4-BE49-F238E27FC236}">
                <a16:creationId xmlns:a16="http://schemas.microsoft.com/office/drawing/2014/main" id="{CC7C6417-836A-7077-C2AA-5F443A68D5DE}"/>
              </a:ext>
            </a:extLst>
          </p:cNvPr>
          <p:cNvSpPr/>
          <p:nvPr/>
        </p:nvSpPr>
        <p:spPr>
          <a:xfrm>
            <a:off x="364513" y="2634595"/>
            <a:ext cx="1840636" cy="710213"/>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JUSTUS</a:t>
            </a:r>
          </a:p>
        </p:txBody>
      </p:sp>
      <p:sp>
        <p:nvSpPr>
          <p:cNvPr id="10" name="Rounded Rectangle 9">
            <a:extLst>
              <a:ext uri="{FF2B5EF4-FFF2-40B4-BE49-F238E27FC236}">
                <a16:creationId xmlns:a16="http://schemas.microsoft.com/office/drawing/2014/main" id="{CEEDDCDC-5546-09BE-D814-641826D8570F}"/>
              </a:ext>
            </a:extLst>
          </p:cNvPr>
          <p:cNvSpPr/>
          <p:nvPr/>
        </p:nvSpPr>
        <p:spPr>
          <a:xfrm>
            <a:off x="3240350" y="2824053"/>
            <a:ext cx="2299316" cy="710213"/>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EPAPHRAS</a:t>
            </a:r>
          </a:p>
        </p:txBody>
      </p:sp>
      <p:sp>
        <p:nvSpPr>
          <p:cNvPr id="11" name="Rounded Rectangle 10">
            <a:extLst>
              <a:ext uri="{FF2B5EF4-FFF2-40B4-BE49-F238E27FC236}">
                <a16:creationId xmlns:a16="http://schemas.microsoft.com/office/drawing/2014/main" id="{D40E0015-C002-D27D-23A6-06E9469C01EB}"/>
              </a:ext>
            </a:extLst>
          </p:cNvPr>
          <p:cNvSpPr/>
          <p:nvPr/>
        </p:nvSpPr>
        <p:spPr>
          <a:xfrm>
            <a:off x="5976152" y="2773745"/>
            <a:ext cx="1703032" cy="710213"/>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LUKE</a:t>
            </a:r>
          </a:p>
        </p:txBody>
      </p:sp>
      <p:sp>
        <p:nvSpPr>
          <p:cNvPr id="12" name="Rounded Rectangle 11">
            <a:extLst>
              <a:ext uri="{FF2B5EF4-FFF2-40B4-BE49-F238E27FC236}">
                <a16:creationId xmlns:a16="http://schemas.microsoft.com/office/drawing/2014/main" id="{3F1EF436-5773-CF18-0812-A90D1B410A40}"/>
              </a:ext>
            </a:extLst>
          </p:cNvPr>
          <p:cNvSpPr/>
          <p:nvPr/>
        </p:nvSpPr>
        <p:spPr>
          <a:xfrm>
            <a:off x="6386007" y="3809584"/>
            <a:ext cx="1703032" cy="710213"/>
          </a:xfrm>
          <a:prstGeom prst="round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DEMAS</a:t>
            </a:r>
          </a:p>
        </p:txBody>
      </p:sp>
      <p:sp>
        <p:nvSpPr>
          <p:cNvPr id="13" name="Rounded Rectangle 12">
            <a:extLst>
              <a:ext uri="{FF2B5EF4-FFF2-40B4-BE49-F238E27FC236}">
                <a16:creationId xmlns:a16="http://schemas.microsoft.com/office/drawing/2014/main" id="{1ACE68BE-F431-A568-2EC2-02C0951C40B2}"/>
              </a:ext>
            </a:extLst>
          </p:cNvPr>
          <p:cNvSpPr/>
          <p:nvPr/>
        </p:nvSpPr>
        <p:spPr>
          <a:xfrm>
            <a:off x="8781101" y="2665283"/>
            <a:ext cx="3084990" cy="1328825"/>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NYMPHA </a:t>
            </a:r>
            <a:r>
              <a:rPr lang="en-US" sz="2400" dirty="0">
                <a:latin typeface="Arial" panose="020B0604020202020204" pitchFamily="34" charset="0"/>
                <a:cs typeface="Arial" panose="020B0604020202020204" pitchFamily="34" charset="0"/>
              </a:rPr>
              <a:t>and church in her home</a:t>
            </a:r>
            <a:endParaRPr lang="en-US" sz="2800" dirty="0">
              <a:latin typeface="Arial" panose="020B060402020202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id="{49E0B73C-C518-F048-AAB9-BDA464DA326E}"/>
              </a:ext>
            </a:extLst>
          </p:cNvPr>
          <p:cNvSpPr/>
          <p:nvPr/>
        </p:nvSpPr>
        <p:spPr>
          <a:xfrm>
            <a:off x="1511425" y="3718055"/>
            <a:ext cx="3238130" cy="957377"/>
          </a:xfrm>
          <a:prstGeom prst="round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Brothers &amp; Sisters at Laodicea</a:t>
            </a:r>
          </a:p>
        </p:txBody>
      </p:sp>
      <p:sp>
        <p:nvSpPr>
          <p:cNvPr id="15" name="Rounded Rectangle 14">
            <a:extLst>
              <a:ext uri="{FF2B5EF4-FFF2-40B4-BE49-F238E27FC236}">
                <a16:creationId xmlns:a16="http://schemas.microsoft.com/office/drawing/2014/main" id="{2F7E2C79-A54E-BC33-8874-C7CE29A12249}"/>
              </a:ext>
            </a:extLst>
          </p:cNvPr>
          <p:cNvSpPr/>
          <p:nvPr/>
        </p:nvSpPr>
        <p:spPr>
          <a:xfrm>
            <a:off x="8432758" y="4144807"/>
            <a:ext cx="2629493" cy="710213"/>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ARCHIPUS</a:t>
            </a:r>
          </a:p>
        </p:txBody>
      </p:sp>
    </p:spTree>
    <p:extLst>
      <p:ext uri="{BB962C8B-B14F-4D97-AF65-F5344CB8AC3E}">
        <p14:creationId xmlns:p14="http://schemas.microsoft.com/office/powerpoint/2010/main" val="1192332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5B86D9-7B0A-15F0-5C40-FD74128E7168}"/>
              </a:ext>
            </a:extLst>
          </p:cNvPr>
          <p:cNvPicPr>
            <a:picLocks noChangeAspect="1"/>
          </p:cNvPicPr>
          <p:nvPr/>
        </p:nvPicPr>
        <p:blipFill>
          <a:blip r:embed="rId2"/>
          <a:stretch>
            <a:fillRect/>
          </a:stretch>
        </p:blipFill>
        <p:spPr>
          <a:xfrm>
            <a:off x="-14616" y="-1631"/>
            <a:ext cx="12191999" cy="6858000"/>
          </a:xfrm>
          <a:prstGeom prst="rect">
            <a:avLst/>
          </a:prstGeom>
        </p:spPr>
      </p:pic>
      <p:sp>
        <p:nvSpPr>
          <p:cNvPr id="4" name="Title 1">
            <a:extLst>
              <a:ext uri="{FF2B5EF4-FFF2-40B4-BE49-F238E27FC236}">
                <a16:creationId xmlns:a16="http://schemas.microsoft.com/office/drawing/2014/main" id="{3FD40CE7-F087-A1C4-C740-28B3F2992974}"/>
              </a:ext>
            </a:extLst>
          </p:cNvPr>
          <p:cNvSpPr txBox="1">
            <a:spLocks/>
          </p:cNvSpPr>
          <p:nvPr/>
        </p:nvSpPr>
        <p:spPr>
          <a:xfrm>
            <a:off x="4178326" y="391357"/>
            <a:ext cx="8006365" cy="1107996"/>
          </a:xfrm>
          <a:prstGeom prst="rect">
            <a:avLst/>
          </a:prstGeom>
        </p:spPr>
        <p:txBody>
          <a:bodyPr/>
          <a:lstStyle>
            <a:lvl1pPr algn="l" defTabSz="914400" rtl="0" eaLnBrk="1" latinLnBrk="0" hangingPunct="1">
              <a:lnSpc>
                <a:spcPct val="100000"/>
              </a:lnSpc>
              <a:spcBef>
                <a:spcPct val="0"/>
              </a:spcBef>
              <a:buNone/>
              <a:defRPr sz="6000" b="0" kern="1200" cap="none" spc="120" baseline="0">
                <a:solidFill>
                  <a:schemeClr val="bg1"/>
                </a:solidFill>
                <a:latin typeface="+mj-lt"/>
                <a:ea typeface="+mj-ea"/>
                <a:cs typeface="+mj-cs"/>
              </a:defRPr>
            </a:lvl1pPr>
          </a:lstStyle>
          <a:p>
            <a:pPr algn="ctr"/>
            <a:r>
              <a:rPr lang="en-US" b="1" dirty="0">
                <a:solidFill>
                  <a:schemeClr val="bg2">
                    <a:lumMod val="50000"/>
                  </a:schemeClr>
                </a:solidFill>
                <a:latin typeface="Arial Narrow" panose="020B0604020202020204" pitchFamily="34" charset="0"/>
                <a:cs typeface="Arial Narrow" panose="020B0604020202020204" pitchFamily="34" charset="0"/>
              </a:rPr>
              <a:t>2. God’s Community</a:t>
            </a:r>
          </a:p>
        </p:txBody>
      </p:sp>
      <p:sp>
        <p:nvSpPr>
          <p:cNvPr id="6" name="TextBox 5">
            <a:extLst>
              <a:ext uri="{FF2B5EF4-FFF2-40B4-BE49-F238E27FC236}">
                <a16:creationId xmlns:a16="http://schemas.microsoft.com/office/drawing/2014/main" id="{2A6BB56C-538C-A03C-8439-47A2E6DBFE70}"/>
              </a:ext>
            </a:extLst>
          </p:cNvPr>
          <p:cNvSpPr txBox="1"/>
          <p:nvPr/>
        </p:nvSpPr>
        <p:spPr>
          <a:xfrm>
            <a:off x="0" y="401139"/>
            <a:ext cx="4185634" cy="1107996"/>
          </a:xfrm>
          <a:prstGeom prst="rect">
            <a:avLst/>
          </a:prstGeom>
          <a:solidFill>
            <a:schemeClr val="tx1"/>
          </a:solidFill>
        </p:spPr>
        <p:txBody>
          <a:bodyPr wrap="square" rtlCol="0">
            <a:spAutoFit/>
          </a:bodyPr>
          <a:lstStyle/>
          <a:p>
            <a:pPr algn="ctr"/>
            <a:r>
              <a:rPr lang="en-US" sz="6600" b="1" dirty="0">
                <a:solidFill>
                  <a:schemeClr val="bg1"/>
                </a:solidFill>
                <a:latin typeface="Arial" panose="020B0604020202020204" pitchFamily="34" charset="0"/>
                <a:cs typeface="Arial" panose="020B0604020202020204" pitchFamily="34" charset="0"/>
              </a:rPr>
              <a:t>O</a:t>
            </a:r>
            <a:r>
              <a:rPr lang="en-US" sz="3600" b="1" dirty="0">
                <a:solidFill>
                  <a:schemeClr val="bg1"/>
                </a:solidFill>
                <a:latin typeface="Arial" panose="020B0604020202020204" pitchFamily="34" charset="0"/>
                <a:cs typeface="Arial" panose="020B0604020202020204" pitchFamily="34" charset="0"/>
              </a:rPr>
              <a:t>BSERVATION</a:t>
            </a:r>
          </a:p>
        </p:txBody>
      </p:sp>
      <p:sp>
        <p:nvSpPr>
          <p:cNvPr id="5" name="Rounded Rectangle 4">
            <a:extLst>
              <a:ext uri="{FF2B5EF4-FFF2-40B4-BE49-F238E27FC236}">
                <a16:creationId xmlns:a16="http://schemas.microsoft.com/office/drawing/2014/main" id="{7DD9C656-987B-ADCB-ACC7-2A315EE18E24}"/>
              </a:ext>
            </a:extLst>
          </p:cNvPr>
          <p:cNvSpPr/>
          <p:nvPr/>
        </p:nvSpPr>
        <p:spPr>
          <a:xfrm>
            <a:off x="674328" y="2064033"/>
            <a:ext cx="3511306" cy="2322909"/>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3" algn="ctr"/>
            <a:r>
              <a:rPr lang="en-AU" sz="4400" kern="0" dirty="0">
                <a:solidFill>
                  <a:srgbClr val="000000"/>
                </a:solidFill>
                <a:latin typeface="Arial" panose="020B0604020202020204" pitchFamily="34" charset="0"/>
                <a:ea typeface="Calibri" panose="020F0502020204030204" pitchFamily="34" charset="0"/>
                <a:cs typeface="Arial" panose="020B0604020202020204" pitchFamily="34" charset="0"/>
              </a:rPr>
              <a:t>Jewish &amp; Gentile co-labourers</a:t>
            </a:r>
            <a:endParaRPr lang="en-AU" sz="60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4D41394C-5786-A2E3-6D7F-296DFA008CFD}"/>
              </a:ext>
            </a:extLst>
          </p:cNvPr>
          <p:cNvSpPr/>
          <p:nvPr/>
        </p:nvSpPr>
        <p:spPr>
          <a:xfrm>
            <a:off x="4731798" y="2074923"/>
            <a:ext cx="7076980" cy="968637"/>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3" algn="ctr"/>
            <a:r>
              <a:rPr lang="en-AU" sz="4400" kern="0" dirty="0">
                <a:solidFill>
                  <a:srgbClr val="000000"/>
                </a:solidFill>
                <a:latin typeface="Arial" panose="020B0604020202020204" pitchFamily="34" charset="0"/>
                <a:ea typeface="Calibri" panose="020F0502020204030204" pitchFamily="34" charset="0"/>
                <a:cs typeface="Arial" panose="020B0604020202020204" pitchFamily="34" charset="0"/>
              </a:rPr>
              <a:t>Profound!</a:t>
            </a:r>
            <a:endParaRPr lang="en-AU" sz="60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CED45C7F-24C1-3B0B-AF97-F890BEC06A05}"/>
              </a:ext>
            </a:extLst>
          </p:cNvPr>
          <p:cNvSpPr/>
          <p:nvPr/>
        </p:nvSpPr>
        <p:spPr>
          <a:xfrm>
            <a:off x="4728840" y="3123613"/>
            <a:ext cx="7076980" cy="1541793"/>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3" algn="ctr"/>
            <a:r>
              <a:rPr lang="en-AU" sz="4400" kern="0" dirty="0">
                <a:solidFill>
                  <a:srgbClr val="000000"/>
                </a:solidFill>
                <a:latin typeface="Arial" panose="020B0604020202020204" pitchFamily="34" charset="0"/>
                <a:ea typeface="Calibri" panose="020F0502020204030204" pitchFamily="34" charset="0"/>
                <a:cs typeface="Arial" panose="020B0604020202020204" pitchFamily="34" charset="0"/>
              </a:rPr>
              <a:t>Universal character of early church</a:t>
            </a:r>
            <a:endParaRPr lang="en-AU" sz="60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riangle 7">
            <a:extLst>
              <a:ext uri="{FF2B5EF4-FFF2-40B4-BE49-F238E27FC236}">
                <a16:creationId xmlns:a16="http://schemas.microsoft.com/office/drawing/2014/main" id="{A51569BA-580A-5E7E-F6E2-5935F9BACE17}"/>
              </a:ext>
            </a:extLst>
          </p:cNvPr>
          <p:cNvSpPr/>
          <p:nvPr/>
        </p:nvSpPr>
        <p:spPr>
          <a:xfrm rot="5400000">
            <a:off x="4185634" y="2270464"/>
            <a:ext cx="546164" cy="570390"/>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5F4EFA2C-298B-F130-AD0D-62FABFBBC70C}"/>
              </a:ext>
            </a:extLst>
          </p:cNvPr>
          <p:cNvSpPr/>
          <p:nvPr/>
        </p:nvSpPr>
        <p:spPr>
          <a:xfrm rot="5400000">
            <a:off x="4197747" y="3580760"/>
            <a:ext cx="546164" cy="570390"/>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769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601C06-799F-183C-8A4B-1E3BD0C0065C}"/>
              </a:ext>
            </a:extLst>
          </p:cNvPr>
          <p:cNvPicPr>
            <a:picLocks noChangeAspect="1"/>
          </p:cNvPicPr>
          <p:nvPr/>
        </p:nvPicPr>
        <p:blipFill>
          <a:blip r:embed="rId2"/>
          <a:stretch>
            <a:fillRect/>
          </a:stretch>
        </p:blipFill>
        <p:spPr>
          <a:xfrm>
            <a:off x="-14616" y="-1631"/>
            <a:ext cx="12191999" cy="6858000"/>
          </a:xfrm>
          <a:prstGeom prst="rect">
            <a:avLst/>
          </a:prstGeom>
        </p:spPr>
      </p:pic>
      <p:graphicFrame>
        <p:nvGraphicFramePr>
          <p:cNvPr id="14" name="Table 13">
            <a:extLst>
              <a:ext uri="{FF2B5EF4-FFF2-40B4-BE49-F238E27FC236}">
                <a16:creationId xmlns:a16="http://schemas.microsoft.com/office/drawing/2014/main" id="{B628C84E-3649-D864-C03A-11D27BA6DCFC}"/>
              </a:ext>
            </a:extLst>
          </p:cNvPr>
          <p:cNvGraphicFramePr>
            <a:graphicFrameLocks noGrp="1"/>
          </p:cNvGraphicFramePr>
          <p:nvPr>
            <p:extLst>
              <p:ext uri="{D42A27DB-BD31-4B8C-83A1-F6EECF244321}">
                <p14:modId xmlns:p14="http://schemas.microsoft.com/office/powerpoint/2010/main" val="1175662348"/>
              </p:ext>
            </p:extLst>
          </p:nvPr>
        </p:nvGraphicFramePr>
        <p:xfrm>
          <a:off x="241215" y="344516"/>
          <a:ext cx="11602441" cy="4318467"/>
        </p:xfrm>
        <a:graphic>
          <a:graphicData uri="http://schemas.openxmlformats.org/drawingml/2006/table">
            <a:tbl>
              <a:tblPr firstRow="1" firstCol="1" bandRow="1">
                <a:tableStyleId>{5C22544A-7EE6-4342-B048-85BDC9FD1C3A}</a:tableStyleId>
              </a:tblPr>
              <a:tblGrid>
                <a:gridCol w="1696442">
                  <a:extLst>
                    <a:ext uri="{9D8B030D-6E8A-4147-A177-3AD203B41FA5}">
                      <a16:colId xmlns:a16="http://schemas.microsoft.com/office/drawing/2014/main" val="992262724"/>
                    </a:ext>
                  </a:extLst>
                </a:gridCol>
                <a:gridCol w="1905000">
                  <a:extLst>
                    <a:ext uri="{9D8B030D-6E8A-4147-A177-3AD203B41FA5}">
                      <a16:colId xmlns:a16="http://schemas.microsoft.com/office/drawing/2014/main" val="4132606806"/>
                    </a:ext>
                  </a:extLst>
                </a:gridCol>
                <a:gridCol w="8000999">
                  <a:extLst>
                    <a:ext uri="{9D8B030D-6E8A-4147-A177-3AD203B41FA5}">
                      <a16:colId xmlns:a16="http://schemas.microsoft.com/office/drawing/2014/main" val="1966902992"/>
                    </a:ext>
                  </a:extLst>
                </a:gridCol>
              </a:tblGrid>
              <a:tr h="413534">
                <a:tc>
                  <a:txBody>
                    <a:bodyPr/>
                    <a:lstStyle/>
                    <a:p>
                      <a:pPr algn="ctr">
                        <a:lnSpc>
                          <a:spcPct val="150000"/>
                        </a:lnSpc>
                      </a:pPr>
                      <a:r>
                        <a:rPr lang="en-AU" sz="1800" kern="0" dirty="0">
                          <a:effectLst/>
                          <a:latin typeface="Arial" panose="020B0604020202020204" pitchFamily="34" charset="0"/>
                          <a:cs typeface="Arial" panose="020B0604020202020204" pitchFamily="34" charset="0"/>
                        </a:rPr>
                        <a:t>Colossians 4</a:t>
                      </a:r>
                      <a:endParaRPr lang="en-AU" sz="1800" kern="100" dirty="0">
                        <a:effectLst/>
                        <a:latin typeface="Arial" panose="020B0604020202020204" pitchFamily="34" charset="0"/>
                        <a:ea typeface="Calibri" panose="020F0502020204030204" pitchFamily="34" charset="0"/>
                        <a:cs typeface="Arial" panose="020B0604020202020204" pitchFamily="34" charset="0"/>
                      </a:endParaRPr>
                    </a:p>
                  </a:txBody>
                  <a:tcPr marL="58916" marR="58916" marT="0" marB="0" anchor="ctr">
                    <a:solidFill>
                      <a:schemeClr val="accent4">
                        <a:lumMod val="50000"/>
                      </a:schemeClr>
                    </a:solidFill>
                  </a:tcPr>
                </a:tc>
                <a:tc>
                  <a:txBody>
                    <a:bodyPr/>
                    <a:lstStyle/>
                    <a:p>
                      <a:pPr algn="ctr">
                        <a:lnSpc>
                          <a:spcPct val="150000"/>
                        </a:lnSpc>
                      </a:pPr>
                      <a:r>
                        <a:rPr lang="en-AU" sz="1800" kern="0" dirty="0">
                          <a:effectLst/>
                          <a:latin typeface="Arial" panose="020B0604020202020204" pitchFamily="34" charset="0"/>
                          <a:cs typeface="Arial" panose="020B0604020202020204" pitchFamily="34" charset="0"/>
                        </a:rPr>
                        <a:t>Philemon 23-24</a:t>
                      </a:r>
                      <a:endParaRPr lang="en-AU" sz="1800" kern="100" dirty="0">
                        <a:effectLst/>
                        <a:latin typeface="Arial" panose="020B0604020202020204" pitchFamily="34" charset="0"/>
                        <a:ea typeface="Calibri" panose="020F0502020204030204" pitchFamily="34" charset="0"/>
                        <a:cs typeface="Arial" panose="020B0604020202020204" pitchFamily="34" charset="0"/>
                      </a:endParaRPr>
                    </a:p>
                  </a:txBody>
                  <a:tcPr marL="58916" marR="58916" marT="0" marB="0" anchor="ctr">
                    <a:solidFill>
                      <a:schemeClr val="accent4">
                        <a:lumMod val="50000"/>
                      </a:schemeClr>
                    </a:solidFill>
                  </a:tcPr>
                </a:tc>
                <a:tc>
                  <a:txBody>
                    <a:bodyPr/>
                    <a:lstStyle/>
                    <a:p>
                      <a:pPr algn="ctr">
                        <a:lnSpc>
                          <a:spcPct val="150000"/>
                        </a:lnSpc>
                      </a:pPr>
                      <a:r>
                        <a:rPr lang="en-AU" sz="1800" kern="0" dirty="0">
                          <a:effectLst/>
                          <a:latin typeface="Arial" panose="020B0604020202020204" pitchFamily="34" charset="0"/>
                          <a:cs typeface="Arial" panose="020B0604020202020204" pitchFamily="34" charset="0"/>
                        </a:rPr>
                        <a:t>Romans 16:3-12 (people Paul wants greeted)</a:t>
                      </a:r>
                      <a:endParaRPr lang="en-AU" sz="1800" kern="100" dirty="0">
                        <a:effectLst/>
                        <a:latin typeface="Arial" panose="020B0604020202020204" pitchFamily="34" charset="0"/>
                        <a:ea typeface="Calibri" panose="020F0502020204030204" pitchFamily="34" charset="0"/>
                        <a:cs typeface="Arial" panose="020B0604020202020204" pitchFamily="34" charset="0"/>
                      </a:endParaRPr>
                    </a:p>
                  </a:txBody>
                  <a:tcPr marL="58916" marR="58916" marT="0" marB="0" anchor="ctr">
                    <a:solidFill>
                      <a:schemeClr val="accent4">
                        <a:lumMod val="50000"/>
                      </a:schemeClr>
                    </a:solidFill>
                  </a:tcPr>
                </a:tc>
                <a:extLst>
                  <a:ext uri="{0D108BD9-81ED-4DB2-BD59-A6C34878D82A}">
                    <a16:rowId xmlns:a16="http://schemas.microsoft.com/office/drawing/2014/main" val="1689115188"/>
                  </a:ext>
                </a:extLst>
              </a:tr>
              <a:tr h="3302683">
                <a:tc>
                  <a:txBody>
                    <a:bodyPr/>
                    <a:lstStyle/>
                    <a:p>
                      <a:r>
                        <a:rPr lang="en-AU" sz="1400" b="0" kern="100" dirty="0">
                          <a:solidFill>
                            <a:schemeClr val="tx1"/>
                          </a:solidFill>
                          <a:effectLst/>
                          <a:latin typeface="Arial" panose="020B0604020202020204" pitchFamily="34" charset="0"/>
                          <a:cs typeface="Arial" panose="020B0604020202020204" pitchFamily="34" charset="0"/>
                        </a:rPr>
                        <a:t>Tychicus</a:t>
                      </a:r>
                    </a:p>
                    <a:p>
                      <a:r>
                        <a:rPr lang="en-AU" sz="1400" b="0" kern="100" dirty="0">
                          <a:solidFill>
                            <a:schemeClr val="tx1"/>
                          </a:solidFill>
                          <a:effectLst/>
                          <a:latin typeface="Arial" panose="020B0604020202020204" pitchFamily="34" charset="0"/>
                          <a:cs typeface="Arial" panose="020B0604020202020204" pitchFamily="34" charset="0"/>
                        </a:rPr>
                        <a:t>Onesimus</a:t>
                      </a:r>
                    </a:p>
                    <a:p>
                      <a:r>
                        <a:rPr lang="en-AU" sz="1400" b="0" kern="100" dirty="0">
                          <a:solidFill>
                            <a:schemeClr val="tx1"/>
                          </a:solidFill>
                          <a:effectLst/>
                          <a:latin typeface="Arial" panose="020B0604020202020204" pitchFamily="34" charset="0"/>
                          <a:cs typeface="Arial" panose="020B0604020202020204" pitchFamily="34" charset="0"/>
                        </a:rPr>
                        <a:t>Aristarchus</a:t>
                      </a:r>
                    </a:p>
                    <a:p>
                      <a:r>
                        <a:rPr lang="en-AU" sz="1400" b="0" kern="100" dirty="0">
                          <a:solidFill>
                            <a:schemeClr val="tx1"/>
                          </a:solidFill>
                          <a:effectLst/>
                          <a:latin typeface="Arial" panose="020B0604020202020204" pitchFamily="34" charset="0"/>
                          <a:cs typeface="Arial" panose="020B0604020202020204" pitchFamily="34" charset="0"/>
                        </a:rPr>
                        <a:t>Mark</a:t>
                      </a:r>
                    </a:p>
                    <a:p>
                      <a:r>
                        <a:rPr lang="en-AU" sz="1400" b="0" kern="100" dirty="0">
                          <a:solidFill>
                            <a:schemeClr val="tx1"/>
                          </a:solidFill>
                          <a:effectLst/>
                          <a:latin typeface="Arial" panose="020B0604020202020204" pitchFamily="34" charset="0"/>
                          <a:cs typeface="Arial" panose="020B0604020202020204" pitchFamily="34" charset="0"/>
                        </a:rPr>
                        <a:t>Jesus Justus </a:t>
                      </a:r>
                    </a:p>
                    <a:p>
                      <a:r>
                        <a:rPr lang="en-AU" sz="1400" b="0" kern="100" dirty="0">
                          <a:solidFill>
                            <a:schemeClr val="tx1"/>
                          </a:solidFill>
                          <a:effectLst/>
                          <a:latin typeface="Arial" panose="020B0604020202020204" pitchFamily="34" charset="0"/>
                          <a:cs typeface="Arial" panose="020B0604020202020204" pitchFamily="34" charset="0"/>
                        </a:rPr>
                        <a:t>Epaphras</a:t>
                      </a:r>
                    </a:p>
                    <a:p>
                      <a:r>
                        <a:rPr lang="en-AU" sz="1400" b="0" kern="100" dirty="0">
                          <a:solidFill>
                            <a:schemeClr val="tx1"/>
                          </a:solidFill>
                          <a:effectLst/>
                          <a:latin typeface="Arial" panose="020B0604020202020204" pitchFamily="34" charset="0"/>
                          <a:cs typeface="Arial" panose="020B0604020202020204" pitchFamily="34" charset="0"/>
                        </a:rPr>
                        <a:t>Luke</a:t>
                      </a:r>
                    </a:p>
                    <a:p>
                      <a:r>
                        <a:rPr lang="en-AU" sz="1400" b="0" kern="100" dirty="0">
                          <a:solidFill>
                            <a:schemeClr val="tx1"/>
                          </a:solidFill>
                          <a:effectLst/>
                          <a:latin typeface="Arial" panose="020B0604020202020204" pitchFamily="34" charset="0"/>
                          <a:cs typeface="Arial" panose="020B0604020202020204" pitchFamily="34" charset="0"/>
                        </a:rPr>
                        <a:t>Demas</a:t>
                      </a:r>
                    </a:p>
                    <a:p>
                      <a:r>
                        <a:rPr lang="en-AU" sz="1400" b="0" kern="100" dirty="0" err="1">
                          <a:solidFill>
                            <a:schemeClr val="tx1"/>
                          </a:solidFill>
                          <a:effectLst/>
                          <a:latin typeface="Arial" panose="020B0604020202020204" pitchFamily="34" charset="0"/>
                          <a:cs typeface="Arial" panose="020B0604020202020204" pitchFamily="34" charset="0"/>
                        </a:rPr>
                        <a:t>Nympha</a:t>
                      </a:r>
                      <a:r>
                        <a:rPr lang="en-AU" sz="1400" b="0" kern="100" dirty="0">
                          <a:solidFill>
                            <a:schemeClr val="tx1"/>
                          </a:solidFill>
                          <a:effectLst/>
                          <a:latin typeface="Arial" panose="020B0604020202020204" pitchFamily="34" charset="0"/>
                          <a:cs typeface="Arial" panose="020B0604020202020204" pitchFamily="34" charset="0"/>
                        </a:rPr>
                        <a:t> </a:t>
                      </a:r>
                    </a:p>
                    <a:p>
                      <a:r>
                        <a:rPr lang="en-AU" sz="1400" b="0" kern="100" dirty="0">
                          <a:solidFill>
                            <a:schemeClr val="tx1"/>
                          </a:solidFill>
                          <a:effectLst/>
                          <a:latin typeface="Arial" panose="020B0604020202020204" pitchFamily="34" charset="0"/>
                          <a:cs typeface="Arial" panose="020B0604020202020204" pitchFamily="34" charset="0"/>
                        </a:rPr>
                        <a:t>Archippus</a:t>
                      </a:r>
                    </a:p>
                  </a:txBody>
                  <a:tcPr marL="58916" marR="58916" marT="0" marB="0">
                    <a:solidFill>
                      <a:schemeClr val="accent1">
                        <a:lumMod val="20000"/>
                        <a:lumOff val="80000"/>
                      </a:schemeClr>
                    </a:solidFill>
                  </a:tcPr>
                </a:tc>
                <a:tc>
                  <a:txBody>
                    <a:bodyPr/>
                    <a:lstStyle/>
                    <a:p>
                      <a:pPr>
                        <a:lnSpc>
                          <a:spcPct val="115000"/>
                        </a:lnSpc>
                      </a:pPr>
                      <a:r>
                        <a:rPr lang="en-GB" sz="1400" kern="100" dirty="0">
                          <a:effectLst/>
                          <a:latin typeface="Arial" panose="020B0604020202020204" pitchFamily="34" charset="0"/>
                          <a:cs typeface="Arial" panose="020B0604020202020204" pitchFamily="34" charset="0"/>
                        </a:rPr>
                        <a:t>Epaphras</a:t>
                      </a:r>
                      <a:endParaRPr lang="en-AU" sz="1400" kern="100" dirty="0">
                        <a:effectLst/>
                        <a:latin typeface="Arial" panose="020B0604020202020204" pitchFamily="34" charset="0"/>
                        <a:cs typeface="Arial" panose="020B0604020202020204" pitchFamily="34" charset="0"/>
                      </a:endParaRPr>
                    </a:p>
                    <a:p>
                      <a:pPr>
                        <a:lnSpc>
                          <a:spcPct val="115000"/>
                        </a:lnSpc>
                      </a:pPr>
                      <a:r>
                        <a:rPr lang="en-GB" sz="1400" kern="100" dirty="0">
                          <a:effectLst/>
                          <a:latin typeface="Arial" panose="020B0604020202020204" pitchFamily="34" charset="0"/>
                          <a:cs typeface="Arial" panose="020B0604020202020204" pitchFamily="34" charset="0"/>
                        </a:rPr>
                        <a:t>Mark</a:t>
                      </a:r>
                      <a:endParaRPr lang="en-AU" sz="1400" kern="100" dirty="0">
                        <a:effectLst/>
                        <a:latin typeface="Arial" panose="020B0604020202020204" pitchFamily="34" charset="0"/>
                        <a:cs typeface="Arial" panose="020B0604020202020204" pitchFamily="34" charset="0"/>
                      </a:endParaRPr>
                    </a:p>
                    <a:p>
                      <a:pPr>
                        <a:lnSpc>
                          <a:spcPct val="115000"/>
                        </a:lnSpc>
                      </a:pPr>
                      <a:r>
                        <a:rPr lang="en-GB" sz="1400" kern="100" dirty="0">
                          <a:effectLst/>
                          <a:latin typeface="Arial" panose="020B0604020202020204" pitchFamily="34" charset="0"/>
                          <a:cs typeface="Arial" panose="020B0604020202020204" pitchFamily="34" charset="0"/>
                        </a:rPr>
                        <a:t>Aristarchus</a:t>
                      </a:r>
                      <a:endParaRPr lang="en-AU" sz="1400" kern="100" dirty="0">
                        <a:effectLst/>
                        <a:latin typeface="Arial" panose="020B0604020202020204" pitchFamily="34" charset="0"/>
                        <a:cs typeface="Arial" panose="020B0604020202020204" pitchFamily="34" charset="0"/>
                      </a:endParaRPr>
                    </a:p>
                    <a:p>
                      <a:pPr>
                        <a:lnSpc>
                          <a:spcPct val="115000"/>
                        </a:lnSpc>
                      </a:pPr>
                      <a:r>
                        <a:rPr lang="en-GB" sz="1400" kern="100" dirty="0">
                          <a:effectLst/>
                          <a:latin typeface="Arial" panose="020B0604020202020204" pitchFamily="34" charset="0"/>
                          <a:cs typeface="Arial" panose="020B0604020202020204" pitchFamily="34" charset="0"/>
                        </a:rPr>
                        <a:t>Demas</a:t>
                      </a:r>
                      <a:endParaRPr lang="en-AU" sz="1400" kern="100" dirty="0">
                        <a:effectLst/>
                        <a:latin typeface="Arial" panose="020B0604020202020204" pitchFamily="34" charset="0"/>
                        <a:cs typeface="Arial" panose="020B0604020202020204" pitchFamily="34" charset="0"/>
                      </a:endParaRPr>
                    </a:p>
                    <a:p>
                      <a:pPr>
                        <a:lnSpc>
                          <a:spcPct val="115000"/>
                        </a:lnSpc>
                      </a:pPr>
                      <a:r>
                        <a:rPr lang="en-GB" sz="1400" kern="100" dirty="0">
                          <a:effectLst/>
                          <a:latin typeface="Arial" panose="020B0604020202020204" pitchFamily="34" charset="0"/>
                          <a:cs typeface="Arial" panose="020B0604020202020204" pitchFamily="34" charset="0"/>
                        </a:rPr>
                        <a:t>Luke</a:t>
                      </a:r>
                      <a:endParaRPr lang="en-AU" sz="1400" kern="100" dirty="0">
                        <a:effectLst/>
                        <a:latin typeface="Arial" panose="020B0604020202020204" pitchFamily="34" charset="0"/>
                        <a:ea typeface="Calibri" panose="020F0502020204030204" pitchFamily="34" charset="0"/>
                        <a:cs typeface="Arial" panose="020B0604020202020204" pitchFamily="34" charset="0"/>
                      </a:endParaRPr>
                    </a:p>
                  </a:txBody>
                  <a:tcPr marL="58916" marR="58916" marT="0" marB="0">
                    <a:solidFill>
                      <a:schemeClr val="accent6">
                        <a:lumMod val="20000"/>
                        <a:lumOff val="80000"/>
                      </a:schemeClr>
                    </a:solidFill>
                  </a:tcPr>
                </a:tc>
                <a:tc>
                  <a:txBody>
                    <a:bodyPr/>
                    <a:lstStyle/>
                    <a:p>
                      <a:pPr>
                        <a:lnSpc>
                          <a:spcPct val="115000"/>
                        </a:lnSpc>
                      </a:pPr>
                      <a:r>
                        <a:rPr lang="en-GB" sz="1400" kern="100" dirty="0">
                          <a:effectLst/>
                          <a:latin typeface="Arial" panose="020B0604020202020204" pitchFamily="34" charset="0"/>
                          <a:cs typeface="Arial" panose="020B0604020202020204" pitchFamily="34" charset="0"/>
                        </a:rPr>
                        <a:t>Prisca [Priscilla] and Aquila (co-workers who risked their lives for Paul)</a:t>
                      </a:r>
                      <a:endParaRPr lang="en-AU" sz="1400" kern="100" dirty="0">
                        <a:effectLst/>
                        <a:latin typeface="Arial" panose="020B0604020202020204" pitchFamily="34" charset="0"/>
                        <a:cs typeface="Arial" panose="020B0604020202020204" pitchFamily="34" charset="0"/>
                      </a:endParaRPr>
                    </a:p>
                    <a:p>
                      <a:pPr>
                        <a:lnSpc>
                          <a:spcPct val="115000"/>
                        </a:lnSpc>
                      </a:pPr>
                      <a:r>
                        <a:rPr lang="en-GB" sz="1400" kern="100" dirty="0" err="1">
                          <a:effectLst/>
                          <a:latin typeface="Arial" panose="020B0604020202020204" pitchFamily="34" charset="0"/>
                          <a:cs typeface="Arial" panose="020B0604020202020204" pitchFamily="34" charset="0"/>
                        </a:rPr>
                        <a:t>Epenetus</a:t>
                      </a:r>
                      <a:r>
                        <a:rPr lang="en-GB" sz="1400" kern="100" dirty="0">
                          <a:effectLst/>
                          <a:latin typeface="Arial" panose="020B0604020202020204" pitchFamily="34" charset="0"/>
                          <a:cs typeface="Arial" panose="020B0604020202020204" pitchFamily="34" charset="0"/>
                        </a:rPr>
                        <a:t> (first convert to Christ in the province of Asia)</a:t>
                      </a:r>
                      <a:endParaRPr lang="en-AU" sz="1400" kern="100" dirty="0">
                        <a:effectLst/>
                        <a:latin typeface="Arial" panose="020B0604020202020204" pitchFamily="34" charset="0"/>
                        <a:cs typeface="Arial" panose="020B0604020202020204" pitchFamily="34" charset="0"/>
                      </a:endParaRPr>
                    </a:p>
                    <a:p>
                      <a:pPr>
                        <a:lnSpc>
                          <a:spcPct val="115000"/>
                        </a:lnSpc>
                      </a:pPr>
                      <a:r>
                        <a:rPr lang="en-GB" sz="1400" kern="100" dirty="0">
                          <a:effectLst/>
                          <a:latin typeface="Arial" panose="020B0604020202020204" pitchFamily="34" charset="0"/>
                          <a:cs typeface="Arial" panose="020B0604020202020204" pitchFamily="34" charset="0"/>
                        </a:rPr>
                        <a:t>Mary (worked very hard in the Roman church)</a:t>
                      </a:r>
                      <a:endParaRPr lang="en-AU" sz="1400" kern="100" dirty="0">
                        <a:effectLst/>
                        <a:latin typeface="Arial" panose="020B0604020202020204" pitchFamily="34" charset="0"/>
                        <a:cs typeface="Arial" panose="020B0604020202020204" pitchFamily="34" charset="0"/>
                      </a:endParaRPr>
                    </a:p>
                    <a:p>
                      <a:pPr>
                        <a:lnSpc>
                          <a:spcPct val="115000"/>
                        </a:lnSpc>
                      </a:pPr>
                      <a:r>
                        <a:rPr lang="en-GB" sz="1400" kern="100" dirty="0">
                          <a:effectLst/>
                          <a:latin typeface="Arial" panose="020B0604020202020204" pitchFamily="34" charset="0"/>
                          <a:cs typeface="Arial" panose="020B0604020202020204" pitchFamily="34" charset="0"/>
                        </a:rPr>
                        <a:t>Andronicus and </a:t>
                      </a:r>
                      <a:r>
                        <a:rPr lang="en-GB" sz="1400" kern="100" dirty="0" err="1">
                          <a:effectLst/>
                          <a:latin typeface="Arial" panose="020B0604020202020204" pitchFamily="34" charset="0"/>
                          <a:cs typeface="Arial" panose="020B0604020202020204" pitchFamily="34" charset="0"/>
                        </a:rPr>
                        <a:t>Junia</a:t>
                      </a:r>
                      <a:r>
                        <a:rPr lang="en-GB" sz="1400" kern="100" dirty="0">
                          <a:effectLst/>
                          <a:latin typeface="Arial" panose="020B0604020202020204" pitchFamily="34" charset="0"/>
                          <a:cs typeface="Arial" panose="020B0604020202020204" pitchFamily="34" charset="0"/>
                        </a:rPr>
                        <a:t> (colleagues and fellow prisoners, well-known to the apostles)</a:t>
                      </a:r>
                      <a:endParaRPr lang="en-AU" sz="1400" kern="100" dirty="0">
                        <a:effectLst/>
                        <a:latin typeface="Arial" panose="020B0604020202020204" pitchFamily="34" charset="0"/>
                        <a:cs typeface="Arial" panose="020B0604020202020204" pitchFamily="34" charset="0"/>
                      </a:endParaRPr>
                    </a:p>
                    <a:p>
                      <a:pPr>
                        <a:lnSpc>
                          <a:spcPct val="115000"/>
                        </a:lnSpc>
                      </a:pPr>
                      <a:r>
                        <a:rPr lang="en-GB" sz="1400" kern="100" dirty="0" err="1">
                          <a:effectLst/>
                          <a:latin typeface="Arial" panose="020B0604020202020204" pitchFamily="34" charset="0"/>
                          <a:cs typeface="Arial" panose="020B0604020202020204" pitchFamily="34" charset="0"/>
                        </a:rPr>
                        <a:t>Ampliatus</a:t>
                      </a:r>
                      <a:r>
                        <a:rPr lang="en-GB" sz="1400" kern="100" dirty="0">
                          <a:effectLst/>
                          <a:latin typeface="Arial" panose="020B0604020202020204" pitchFamily="34" charset="0"/>
                          <a:cs typeface="Arial" panose="020B0604020202020204" pitchFamily="34" charset="0"/>
                        </a:rPr>
                        <a:t> (friend in the Lord)</a:t>
                      </a:r>
                      <a:endParaRPr lang="en-AU" sz="1400" kern="100" dirty="0">
                        <a:effectLst/>
                        <a:latin typeface="Arial" panose="020B0604020202020204" pitchFamily="34" charset="0"/>
                        <a:cs typeface="Arial" panose="020B0604020202020204" pitchFamily="34" charset="0"/>
                      </a:endParaRPr>
                    </a:p>
                    <a:p>
                      <a:pPr>
                        <a:lnSpc>
                          <a:spcPct val="115000"/>
                        </a:lnSpc>
                      </a:pPr>
                      <a:r>
                        <a:rPr lang="en-GB" sz="1400" kern="100" dirty="0" err="1">
                          <a:effectLst/>
                          <a:latin typeface="Arial" panose="020B0604020202020204" pitchFamily="34" charset="0"/>
                          <a:cs typeface="Arial" panose="020B0604020202020204" pitchFamily="34" charset="0"/>
                        </a:rPr>
                        <a:t>Urbanus</a:t>
                      </a:r>
                      <a:r>
                        <a:rPr lang="en-GB" sz="1400" kern="100" dirty="0">
                          <a:effectLst/>
                          <a:latin typeface="Arial" panose="020B0604020202020204" pitchFamily="34" charset="0"/>
                          <a:cs typeface="Arial" panose="020B0604020202020204" pitchFamily="34" charset="0"/>
                        </a:rPr>
                        <a:t> (fellow worker in Christ</a:t>
                      </a:r>
                      <a:endParaRPr lang="en-AU" sz="1400" kern="100" dirty="0">
                        <a:effectLst/>
                        <a:latin typeface="Arial" panose="020B0604020202020204" pitchFamily="34" charset="0"/>
                        <a:cs typeface="Arial" panose="020B0604020202020204" pitchFamily="34" charset="0"/>
                      </a:endParaRPr>
                    </a:p>
                    <a:p>
                      <a:pPr>
                        <a:lnSpc>
                          <a:spcPct val="115000"/>
                        </a:lnSpc>
                      </a:pPr>
                      <a:r>
                        <a:rPr lang="en-GB" sz="1400" kern="100" dirty="0">
                          <a:effectLst/>
                          <a:latin typeface="Arial" panose="020B0604020202020204" pitchFamily="34" charset="0"/>
                          <a:cs typeface="Arial" panose="020B0604020202020204" pitchFamily="34" charset="0"/>
                        </a:rPr>
                        <a:t>Stachys (good friend)</a:t>
                      </a:r>
                      <a:endParaRPr lang="en-AU" sz="1400" kern="100" dirty="0">
                        <a:effectLst/>
                        <a:latin typeface="Arial" panose="020B0604020202020204" pitchFamily="34" charset="0"/>
                        <a:cs typeface="Arial" panose="020B0604020202020204" pitchFamily="34" charset="0"/>
                      </a:endParaRPr>
                    </a:p>
                    <a:p>
                      <a:pPr>
                        <a:lnSpc>
                          <a:spcPct val="115000"/>
                        </a:lnSpc>
                      </a:pPr>
                      <a:r>
                        <a:rPr lang="en-GB" sz="1400" kern="100" dirty="0">
                          <a:effectLst/>
                          <a:latin typeface="Arial" panose="020B0604020202020204" pitchFamily="34" charset="0"/>
                          <a:cs typeface="Arial" panose="020B0604020202020204" pitchFamily="34" charset="0"/>
                        </a:rPr>
                        <a:t>Apelles (approved in Christ)</a:t>
                      </a:r>
                      <a:endParaRPr lang="en-AU" sz="1400" kern="100" dirty="0">
                        <a:effectLst/>
                        <a:latin typeface="Arial" panose="020B0604020202020204" pitchFamily="34" charset="0"/>
                        <a:cs typeface="Arial" panose="020B0604020202020204" pitchFamily="34" charset="0"/>
                      </a:endParaRPr>
                    </a:p>
                    <a:p>
                      <a:pPr>
                        <a:lnSpc>
                          <a:spcPct val="115000"/>
                        </a:lnSpc>
                      </a:pPr>
                      <a:r>
                        <a:rPr lang="en-GB" sz="1400" kern="100" dirty="0" err="1">
                          <a:effectLst/>
                          <a:latin typeface="Arial" panose="020B0604020202020204" pitchFamily="34" charset="0"/>
                          <a:cs typeface="Arial" panose="020B0604020202020204" pitchFamily="34" charset="0"/>
                        </a:rPr>
                        <a:t>Aristobulus’s</a:t>
                      </a:r>
                      <a:r>
                        <a:rPr lang="en-GB" sz="1400" kern="100" dirty="0">
                          <a:effectLst/>
                          <a:latin typeface="Arial" panose="020B0604020202020204" pitchFamily="34" charset="0"/>
                          <a:cs typeface="Arial" panose="020B0604020202020204" pitchFamily="34" charset="0"/>
                        </a:rPr>
                        <a:t> household</a:t>
                      </a:r>
                      <a:endParaRPr lang="en-AU" sz="1400" kern="100" dirty="0">
                        <a:effectLst/>
                        <a:latin typeface="Arial" panose="020B0604020202020204" pitchFamily="34" charset="0"/>
                        <a:cs typeface="Arial" panose="020B0604020202020204" pitchFamily="34" charset="0"/>
                      </a:endParaRPr>
                    </a:p>
                    <a:p>
                      <a:pPr>
                        <a:lnSpc>
                          <a:spcPct val="115000"/>
                        </a:lnSpc>
                      </a:pPr>
                      <a:r>
                        <a:rPr lang="en-GB" sz="1400" kern="100" dirty="0" err="1">
                          <a:effectLst/>
                          <a:latin typeface="Arial" panose="020B0604020202020204" pitchFamily="34" charset="0"/>
                          <a:cs typeface="Arial" panose="020B0604020202020204" pitchFamily="34" charset="0"/>
                        </a:rPr>
                        <a:t>Herodion</a:t>
                      </a:r>
                      <a:r>
                        <a:rPr lang="en-GB" sz="1400" kern="100" dirty="0">
                          <a:effectLst/>
                          <a:latin typeface="Arial" panose="020B0604020202020204" pitchFamily="34" charset="0"/>
                          <a:cs typeface="Arial" panose="020B0604020202020204" pitchFamily="34" charset="0"/>
                        </a:rPr>
                        <a:t> (colleague)</a:t>
                      </a:r>
                      <a:endParaRPr lang="en-AU" sz="1400" kern="100" dirty="0">
                        <a:effectLst/>
                        <a:latin typeface="Arial" panose="020B0604020202020204" pitchFamily="34" charset="0"/>
                        <a:cs typeface="Arial" panose="020B0604020202020204" pitchFamily="34" charset="0"/>
                      </a:endParaRPr>
                    </a:p>
                    <a:p>
                      <a:pPr>
                        <a:lnSpc>
                          <a:spcPct val="115000"/>
                        </a:lnSpc>
                      </a:pPr>
                      <a:r>
                        <a:rPr lang="en-GB" sz="1400" kern="100" dirty="0">
                          <a:effectLst/>
                          <a:latin typeface="Arial" panose="020B0604020202020204" pitchFamily="34" charset="0"/>
                          <a:cs typeface="Arial" panose="020B0604020202020204" pitchFamily="34" charset="0"/>
                        </a:rPr>
                        <a:t>Narcissus’s household</a:t>
                      </a:r>
                      <a:endParaRPr lang="en-AU" sz="1400" kern="100" dirty="0">
                        <a:effectLst/>
                        <a:latin typeface="Arial" panose="020B0604020202020204" pitchFamily="34" charset="0"/>
                        <a:cs typeface="Arial" panose="020B0604020202020204" pitchFamily="34" charset="0"/>
                      </a:endParaRPr>
                    </a:p>
                    <a:p>
                      <a:pPr>
                        <a:lnSpc>
                          <a:spcPct val="115000"/>
                        </a:lnSpc>
                      </a:pPr>
                      <a:r>
                        <a:rPr lang="en-GB" sz="1400" kern="100" dirty="0" err="1">
                          <a:effectLst/>
                          <a:latin typeface="Arial" panose="020B0604020202020204" pitchFamily="34" charset="0"/>
                          <a:cs typeface="Arial" panose="020B0604020202020204" pitchFamily="34" charset="0"/>
                        </a:rPr>
                        <a:t>Tryphena</a:t>
                      </a:r>
                      <a:r>
                        <a:rPr lang="en-GB" sz="1400" kern="100" dirty="0">
                          <a:effectLst/>
                          <a:latin typeface="Arial" panose="020B0604020202020204" pitchFamily="34" charset="0"/>
                          <a:cs typeface="Arial" panose="020B0604020202020204" pitchFamily="34" charset="0"/>
                        </a:rPr>
                        <a:t> and Tryphosa, (labourers in the Lord)</a:t>
                      </a:r>
                      <a:endParaRPr lang="en-AU" sz="1400" kern="100" dirty="0">
                        <a:effectLst/>
                        <a:latin typeface="Arial" panose="020B0604020202020204" pitchFamily="34" charset="0"/>
                        <a:cs typeface="Arial" panose="020B0604020202020204" pitchFamily="34" charset="0"/>
                      </a:endParaRPr>
                    </a:p>
                    <a:p>
                      <a:pPr>
                        <a:lnSpc>
                          <a:spcPct val="115000"/>
                        </a:lnSpc>
                      </a:pPr>
                      <a:r>
                        <a:rPr lang="en-GB" sz="1400" kern="100" dirty="0">
                          <a:effectLst/>
                          <a:latin typeface="Arial" panose="020B0604020202020204" pitchFamily="34" charset="0"/>
                          <a:cs typeface="Arial" panose="020B0604020202020204" pitchFamily="34" charset="0"/>
                        </a:rPr>
                        <a:t>Persis (dear friend who worked hard in the Lord)</a:t>
                      </a:r>
                      <a:endParaRPr lang="en-AU" sz="1400" kern="100" dirty="0">
                        <a:effectLst/>
                        <a:latin typeface="Arial" panose="020B0604020202020204" pitchFamily="34" charset="0"/>
                        <a:cs typeface="Arial" panose="020B0604020202020204" pitchFamily="34" charset="0"/>
                      </a:endParaRPr>
                    </a:p>
                    <a:p>
                      <a:pPr>
                        <a:lnSpc>
                          <a:spcPct val="115000"/>
                        </a:lnSpc>
                      </a:pPr>
                      <a:r>
                        <a:rPr lang="en-GB" sz="1400" kern="100" dirty="0">
                          <a:effectLst/>
                          <a:latin typeface="Arial" panose="020B0604020202020204" pitchFamily="34" charset="0"/>
                          <a:cs typeface="Arial" panose="020B0604020202020204" pitchFamily="34" charset="0"/>
                        </a:rPr>
                        <a:t>Rufus (chosen in the Lord) and his mother (who was also a mother to Paul)</a:t>
                      </a:r>
                      <a:endParaRPr lang="en-AU" sz="1400" kern="100" dirty="0">
                        <a:effectLst/>
                        <a:latin typeface="Arial" panose="020B0604020202020204" pitchFamily="34" charset="0"/>
                        <a:cs typeface="Arial" panose="020B0604020202020204" pitchFamily="34" charset="0"/>
                      </a:endParaRPr>
                    </a:p>
                    <a:p>
                      <a:pPr>
                        <a:lnSpc>
                          <a:spcPct val="115000"/>
                        </a:lnSpc>
                      </a:pPr>
                      <a:r>
                        <a:rPr lang="en-GB" sz="1400" kern="100" dirty="0" err="1">
                          <a:effectLst/>
                          <a:latin typeface="Arial" panose="020B0604020202020204" pitchFamily="34" charset="0"/>
                          <a:cs typeface="Arial" panose="020B0604020202020204" pitchFamily="34" charset="0"/>
                        </a:rPr>
                        <a:t>Asyncritus</a:t>
                      </a:r>
                      <a:r>
                        <a:rPr lang="en-GB" sz="1400" kern="100" dirty="0">
                          <a:effectLst/>
                          <a:latin typeface="Arial" panose="020B0604020202020204" pitchFamily="34" charset="0"/>
                          <a:cs typeface="Arial" panose="020B0604020202020204" pitchFamily="34" charset="0"/>
                        </a:rPr>
                        <a:t>, </a:t>
                      </a:r>
                      <a:r>
                        <a:rPr lang="en-GB" sz="1400" kern="100" dirty="0" err="1">
                          <a:effectLst/>
                          <a:latin typeface="Arial" panose="020B0604020202020204" pitchFamily="34" charset="0"/>
                          <a:cs typeface="Arial" panose="020B0604020202020204" pitchFamily="34" charset="0"/>
                        </a:rPr>
                        <a:t>Phlegon</a:t>
                      </a:r>
                      <a:r>
                        <a:rPr lang="en-GB" sz="1400" kern="100" dirty="0">
                          <a:effectLst/>
                          <a:latin typeface="Arial" panose="020B0604020202020204" pitchFamily="34" charset="0"/>
                          <a:cs typeface="Arial" panose="020B0604020202020204" pitchFamily="34" charset="0"/>
                        </a:rPr>
                        <a:t>, Hermes, </a:t>
                      </a:r>
                      <a:r>
                        <a:rPr lang="en-GB" sz="1400" kern="100" dirty="0" err="1">
                          <a:effectLst/>
                          <a:latin typeface="Arial" panose="020B0604020202020204" pitchFamily="34" charset="0"/>
                          <a:cs typeface="Arial" panose="020B0604020202020204" pitchFamily="34" charset="0"/>
                        </a:rPr>
                        <a:t>Patrobas</a:t>
                      </a:r>
                      <a:r>
                        <a:rPr lang="en-GB" sz="1400" kern="100" dirty="0">
                          <a:effectLst/>
                          <a:latin typeface="Arial" panose="020B0604020202020204" pitchFamily="34" charset="0"/>
                          <a:cs typeface="Arial" panose="020B0604020202020204" pitchFamily="34" charset="0"/>
                        </a:rPr>
                        <a:t>, </a:t>
                      </a:r>
                      <a:r>
                        <a:rPr lang="en-GB" sz="1400" kern="100" dirty="0" err="1">
                          <a:effectLst/>
                          <a:latin typeface="Arial" panose="020B0604020202020204" pitchFamily="34" charset="0"/>
                          <a:cs typeface="Arial" panose="020B0604020202020204" pitchFamily="34" charset="0"/>
                        </a:rPr>
                        <a:t>Hermas</a:t>
                      </a:r>
                      <a:r>
                        <a:rPr lang="en-GB" sz="1400" kern="100" dirty="0">
                          <a:effectLst/>
                          <a:latin typeface="Arial" panose="020B0604020202020204" pitchFamily="34" charset="0"/>
                          <a:cs typeface="Arial" panose="020B0604020202020204" pitchFamily="34" charset="0"/>
                        </a:rPr>
                        <a:t>, and the brothers and sisters with them</a:t>
                      </a:r>
                      <a:endParaRPr lang="en-AU" sz="1400" kern="100" dirty="0">
                        <a:effectLst/>
                        <a:latin typeface="Arial" panose="020B0604020202020204" pitchFamily="34" charset="0"/>
                        <a:cs typeface="Arial" panose="020B0604020202020204" pitchFamily="34" charset="0"/>
                      </a:endParaRPr>
                    </a:p>
                    <a:p>
                      <a:pPr>
                        <a:lnSpc>
                          <a:spcPct val="115000"/>
                        </a:lnSpc>
                      </a:pPr>
                      <a:r>
                        <a:rPr lang="en-GB" sz="1400" kern="100" dirty="0" err="1">
                          <a:effectLst/>
                          <a:latin typeface="Arial" panose="020B0604020202020204" pitchFamily="34" charset="0"/>
                          <a:cs typeface="Arial" panose="020B0604020202020204" pitchFamily="34" charset="0"/>
                        </a:rPr>
                        <a:t>Philologus</a:t>
                      </a:r>
                      <a:r>
                        <a:rPr lang="en-GB" sz="1400" kern="100" dirty="0">
                          <a:effectLst/>
                          <a:latin typeface="Arial" panose="020B0604020202020204" pitchFamily="34" charset="0"/>
                          <a:cs typeface="Arial" panose="020B0604020202020204" pitchFamily="34" charset="0"/>
                        </a:rPr>
                        <a:t> and Julia, Nereus and his sister, and </a:t>
                      </a:r>
                      <a:r>
                        <a:rPr lang="en-GB" sz="1400" kern="100" dirty="0" err="1">
                          <a:effectLst/>
                          <a:latin typeface="Arial" panose="020B0604020202020204" pitchFamily="34" charset="0"/>
                          <a:cs typeface="Arial" panose="020B0604020202020204" pitchFamily="34" charset="0"/>
                        </a:rPr>
                        <a:t>Olympas</a:t>
                      </a:r>
                      <a:r>
                        <a:rPr lang="en-GB" sz="1400" kern="100" dirty="0">
                          <a:effectLst/>
                          <a:latin typeface="Arial" panose="020B0604020202020204" pitchFamily="34" charset="0"/>
                          <a:cs typeface="Arial" panose="020B0604020202020204" pitchFamily="34" charset="0"/>
                        </a:rPr>
                        <a:t>, and all the believers who are with them</a:t>
                      </a:r>
                      <a:endParaRPr lang="en-AU" sz="1400" kern="100" dirty="0">
                        <a:effectLst/>
                        <a:latin typeface="Arial" panose="020B0604020202020204" pitchFamily="34" charset="0"/>
                        <a:ea typeface="Calibri" panose="020F0502020204030204" pitchFamily="34" charset="0"/>
                        <a:cs typeface="Arial" panose="020B0604020202020204" pitchFamily="34" charset="0"/>
                      </a:endParaRPr>
                    </a:p>
                  </a:txBody>
                  <a:tcPr marL="58916" marR="58916" marT="0" marB="0">
                    <a:solidFill>
                      <a:schemeClr val="accent4">
                        <a:lumMod val="20000"/>
                        <a:lumOff val="80000"/>
                      </a:schemeClr>
                    </a:solidFill>
                  </a:tcPr>
                </a:tc>
                <a:extLst>
                  <a:ext uri="{0D108BD9-81ED-4DB2-BD59-A6C34878D82A}">
                    <a16:rowId xmlns:a16="http://schemas.microsoft.com/office/drawing/2014/main" val="179332618"/>
                  </a:ext>
                </a:extLst>
              </a:tr>
            </a:tbl>
          </a:graphicData>
        </a:graphic>
      </p:graphicFrame>
    </p:spTree>
    <p:extLst>
      <p:ext uri="{BB962C8B-B14F-4D97-AF65-F5344CB8AC3E}">
        <p14:creationId xmlns:p14="http://schemas.microsoft.com/office/powerpoint/2010/main" val="2715731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7D9608-A6CE-D9B4-3F01-D9D6DF61BB9C}"/>
              </a:ext>
            </a:extLst>
          </p:cNvPr>
          <p:cNvPicPr>
            <a:picLocks noChangeAspect="1"/>
          </p:cNvPicPr>
          <p:nvPr/>
        </p:nvPicPr>
        <p:blipFill>
          <a:blip r:embed="rId2"/>
          <a:stretch>
            <a:fillRect/>
          </a:stretch>
        </p:blipFill>
        <p:spPr>
          <a:xfrm>
            <a:off x="-14616" y="-1631"/>
            <a:ext cx="12191999" cy="6858000"/>
          </a:xfrm>
          <a:prstGeom prst="rect">
            <a:avLst/>
          </a:prstGeom>
        </p:spPr>
      </p:pic>
      <p:sp>
        <p:nvSpPr>
          <p:cNvPr id="6" name="Title 1">
            <a:extLst>
              <a:ext uri="{FF2B5EF4-FFF2-40B4-BE49-F238E27FC236}">
                <a16:creationId xmlns:a16="http://schemas.microsoft.com/office/drawing/2014/main" id="{830FF7C7-606F-12F3-A977-D1DFE3EA1FBD}"/>
              </a:ext>
            </a:extLst>
          </p:cNvPr>
          <p:cNvSpPr txBox="1">
            <a:spLocks/>
          </p:cNvSpPr>
          <p:nvPr/>
        </p:nvSpPr>
        <p:spPr>
          <a:xfrm>
            <a:off x="3734874" y="391357"/>
            <a:ext cx="8449818" cy="1107996"/>
          </a:xfrm>
          <a:prstGeom prst="rect">
            <a:avLst/>
          </a:prstGeom>
        </p:spPr>
        <p:txBody>
          <a:bodyPr/>
          <a:lstStyle>
            <a:lvl1pPr algn="l" defTabSz="914400" rtl="0" eaLnBrk="1" latinLnBrk="0" hangingPunct="1">
              <a:lnSpc>
                <a:spcPct val="100000"/>
              </a:lnSpc>
              <a:spcBef>
                <a:spcPct val="0"/>
              </a:spcBef>
              <a:buNone/>
              <a:defRPr sz="6000" b="0" kern="1200" cap="none" spc="120" baseline="0">
                <a:solidFill>
                  <a:schemeClr val="bg1"/>
                </a:solidFill>
                <a:latin typeface="+mj-lt"/>
                <a:ea typeface="+mj-ea"/>
                <a:cs typeface="+mj-cs"/>
              </a:defRPr>
            </a:lvl1pPr>
          </a:lstStyle>
          <a:p>
            <a:pPr algn="ctr"/>
            <a:r>
              <a:rPr lang="en-US" b="1" dirty="0">
                <a:solidFill>
                  <a:schemeClr val="bg2">
                    <a:lumMod val="50000"/>
                  </a:schemeClr>
                </a:solidFill>
                <a:latin typeface="Arial Narrow" panose="020B0604020202020204" pitchFamily="34" charset="0"/>
                <a:cs typeface="Arial Narrow" panose="020B0604020202020204" pitchFamily="34" charset="0"/>
              </a:rPr>
              <a:t>2. God’s Community</a:t>
            </a:r>
          </a:p>
        </p:txBody>
      </p:sp>
      <p:sp>
        <p:nvSpPr>
          <p:cNvPr id="3" name="TextBox 2">
            <a:extLst>
              <a:ext uri="{FF2B5EF4-FFF2-40B4-BE49-F238E27FC236}">
                <a16:creationId xmlns:a16="http://schemas.microsoft.com/office/drawing/2014/main" id="{01491ACE-3638-F1F4-BDC1-E704A4968C94}"/>
              </a:ext>
            </a:extLst>
          </p:cNvPr>
          <p:cNvSpPr txBox="1"/>
          <p:nvPr/>
        </p:nvSpPr>
        <p:spPr>
          <a:xfrm>
            <a:off x="0" y="401139"/>
            <a:ext cx="3734873" cy="1107996"/>
          </a:xfrm>
          <a:prstGeom prst="rect">
            <a:avLst/>
          </a:prstGeom>
          <a:solidFill>
            <a:schemeClr val="tx1"/>
          </a:solidFill>
        </p:spPr>
        <p:txBody>
          <a:bodyPr wrap="square" rtlCol="0">
            <a:spAutoFit/>
          </a:bodyPr>
          <a:lstStyle/>
          <a:p>
            <a:pPr algn="ctr"/>
            <a:r>
              <a:rPr lang="en-US" sz="6600" b="1" dirty="0">
                <a:solidFill>
                  <a:schemeClr val="bg1"/>
                </a:solidFill>
                <a:latin typeface="Arial" panose="020B0604020202020204" pitchFamily="34" charset="0"/>
                <a:cs typeface="Arial" panose="020B0604020202020204" pitchFamily="34" charset="0"/>
              </a:rPr>
              <a:t>S</a:t>
            </a:r>
            <a:r>
              <a:rPr lang="en-US" sz="3600" b="1" dirty="0">
                <a:solidFill>
                  <a:schemeClr val="bg1"/>
                </a:solidFill>
                <a:latin typeface="Arial" panose="020B0604020202020204" pitchFamily="34" charset="0"/>
                <a:cs typeface="Arial" panose="020B0604020202020204" pitchFamily="34" charset="0"/>
              </a:rPr>
              <a:t>CRIPTURE</a:t>
            </a:r>
          </a:p>
        </p:txBody>
      </p:sp>
      <p:sp>
        <p:nvSpPr>
          <p:cNvPr id="4" name="TextBox 3">
            <a:extLst>
              <a:ext uri="{FF2B5EF4-FFF2-40B4-BE49-F238E27FC236}">
                <a16:creationId xmlns:a16="http://schemas.microsoft.com/office/drawing/2014/main" id="{79774D59-0291-145A-F347-18F9D7E50909}"/>
              </a:ext>
            </a:extLst>
          </p:cNvPr>
          <p:cNvSpPr txBox="1"/>
          <p:nvPr/>
        </p:nvSpPr>
        <p:spPr>
          <a:xfrm>
            <a:off x="349226" y="1711942"/>
            <a:ext cx="11658600" cy="2308324"/>
          </a:xfrm>
          <a:prstGeom prst="rect">
            <a:avLst/>
          </a:prstGeom>
          <a:noFill/>
        </p:spPr>
        <p:txBody>
          <a:bodyPr wrap="square">
            <a:spAutoFit/>
          </a:bodyPr>
          <a:lstStyle/>
          <a:p>
            <a:pPr marL="9525"/>
            <a:r>
              <a:rPr lang="en-AU" sz="2400" b="1" kern="0" baseline="30000" dirty="0">
                <a:effectLst/>
                <a:latin typeface="Arial" panose="020B0604020202020204" pitchFamily="34" charset="0"/>
                <a:ea typeface="Times New Roman" panose="02020603050405020304" pitchFamily="18" charset="0"/>
                <a:cs typeface="Arial" panose="020B0604020202020204" pitchFamily="34" charset="0"/>
              </a:rPr>
              <a:t>16 </a:t>
            </a:r>
            <a:r>
              <a:rPr lang="en-AU" sz="2400" kern="0" dirty="0">
                <a:effectLst/>
                <a:latin typeface="Arial" panose="020B0604020202020204" pitchFamily="34" charset="0"/>
                <a:ea typeface="Times New Roman" panose="02020603050405020304" pitchFamily="18" charset="0"/>
                <a:cs typeface="Arial" panose="020B0604020202020204" pitchFamily="34" charset="0"/>
              </a:rPr>
              <a:t>After you have read this letter, pass it on to the church at Laodicea so they can read it, too. And you should read the letter I wrote to them.</a:t>
            </a:r>
            <a:endParaRPr lang="en-AU" sz="2400" kern="100" dirty="0">
              <a:effectLst/>
              <a:latin typeface="Arial" panose="020B0604020202020204" pitchFamily="34" charset="0"/>
              <a:ea typeface="Calibri" panose="020F0502020204030204" pitchFamily="34" charset="0"/>
              <a:cs typeface="Arial" panose="020B0604020202020204" pitchFamily="34" charset="0"/>
            </a:endParaRPr>
          </a:p>
          <a:p>
            <a:pPr marL="9525"/>
            <a:r>
              <a:rPr lang="en-AU" sz="2400" b="1" kern="0" baseline="30000" dirty="0">
                <a:effectLst/>
                <a:latin typeface="Arial" panose="020B0604020202020204" pitchFamily="34" charset="0"/>
                <a:ea typeface="Times New Roman" panose="02020603050405020304" pitchFamily="18" charset="0"/>
                <a:cs typeface="Arial" panose="020B0604020202020204" pitchFamily="34" charset="0"/>
              </a:rPr>
              <a:t>17 </a:t>
            </a:r>
            <a:r>
              <a:rPr lang="en-AU" sz="2400" kern="0" dirty="0">
                <a:effectLst/>
                <a:latin typeface="Arial" panose="020B0604020202020204" pitchFamily="34" charset="0"/>
                <a:ea typeface="Times New Roman" panose="02020603050405020304" pitchFamily="18" charset="0"/>
                <a:cs typeface="Arial" panose="020B0604020202020204" pitchFamily="34" charset="0"/>
              </a:rPr>
              <a:t>And say to Archippus, “Be sure to carry out the ministry the Lord gave you.”</a:t>
            </a:r>
            <a:endParaRPr lang="en-AU" sz="2400" kern="100" dirty="0">
              <a:effectLst/>
              <a:latin typeface="Arial" panose="020B0604020202020204" pitchFamily="34" charset="0"/>
              <a:ea typeface="Calibri" panose="020F0502020204030204" pitchFamily="34" charset="0"/>
              <a:cs typeface="Arial" panose="020B0604020202020204" pitchFamily="34" charset="0"/>
            </a:endParaRPr>
          </a:p>
          <a:p>
            <a:pPr marL="9525"/>
            <a:r>
              <a:rPr lang="en-AU" sz="2400" b="1" kern="0" baseline="30000" dirty="0">
                <a:effectLst/>
                <a:latin typeface="Arial" panose="020B0604020202020204" pitchFamily="34" charset="0"/>
                <a:ea typeface="Times New Roman" panose="02020603050405020304" pitchFamily="18" charset="0"/>
                <a:cs typeface="Arial" panose="020B0604020202020204" pitchFamily="34" charset="0"/>
              </a:rPr>
              <a:t>18 </a:t>
            </a:r>
            <a:r>
              <a:rPr lang="en-AU" sz="2400" kern="0" dirty="0">
                <a:effectLst/>
                <a:latin typeface="Arial" panose="020B0604020202020204" pitchFamily="34" charset="0"/>
                <a:ea typeface="Times New Roman" panose="02020603050405020304" pitchFamily="18" charset="0"/>
                <a:cs typeface="Arial" panose="020B0604020202020204" pitchFamily="34" charset="0"/>
              </a:rPr>
              <a:t>HERE IS MY GREETING IN MY OWN HANDWRITING—PAUL.</a:t>
            </a:r>
            <a:endParaRPr lang="en-AU" sz="2400" kern="100" dirty="0">
              <a:effectLst/>
              <a:latin typeface="Arial" panose="020B0604020202020204" pitchFamily="34" charset="0"/>
              <a:ea typeface="Calibri" panose="020F0502020204030204" pitchFamily="34" charset="0"/>
              <a:cs typeface="Arial" panose="020B0604020202020204" pitchFamily="34" charset="0"/>
            </a:endParaRPr>
          </a:p>
          <a:p>
            <a:pPr marL="9525"/>
            <a:r>
              <a:rPr lang="en-AU" sz="2400" kern="0" dirty="0">
                <a:effectLst/>
                <a:latin typeface="Arial" panose="020B0604020202020204" pitchFamily="34" charset="0"/>
                <a:ea typeface="Times New Roman" panose="02020603050405020304" pitchFamily="18" charset="0"/>
                <a:cs typeface="Arial" panose="020B0604020202020204" pitchFamily="34" charset="0"/>
              </a:rPr>
              <a:t>Remember my chains.</a:t>
            </a:r>
            <a:endParaRPr lang="en-AU" sz="2400" kern="100" dirty="0">
              <a:effectLst/>
              <a:latin typeface="Arial" panose="020B0604020202020204" pitchFamily="34" charset="0"/>
              <a:ea typeface="Calibri" panose="020F0502020204030204" pitchFamily="34" charset="0"/>
              <a:cs typeface="Arial" panose="020B0604020202020204" pitchFamily="34" charset="0"/>
            </a:endParaRPr>
          </a:p>
          <a:p>
            <a:pPr marL="9525"/>
            <a:r>
              <a:rPr lang="en-AU" sz="2400" kern="0" dirty="0">
                <a:effectLst/>
                <a:latin typeface="Arial" panose="020B0604020202020204" pitchFamily="34" charset="0"/>
                <a:ea typeface="Times New Roman" panose="02020603050405020304" pitchFamily="18" charset="0"/>
                <a:cs typeface="Arial" panose="020B0604020202020204" pitchFamily="34" charset="0"/>
              </a:rPr>
              <a:t>May God’s grace be with you.</a:t>
            </a:r>
            <a:endParaRPr lang="en-AU" sz="24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6245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09C2BB-9191-1A79-4A05-6CD992DE40C1}"/>
              </a:ext>
            </a:extLst>
          </p:cNvPr>
          <p:cNvPicPr>
            <a:picLocks noChangeAspect="1"/>
          </p:cNvPicPr>
          <p:nvPr/>
        </p:nvPicPr>
        <p:blipFill>
          <a:blip r:embed="rId2"/>
          <a:stretch>
            <a:fillRect/>
          </a:stretch>
        </p:blipFill>
        <p:spPr>
          <a:xfrm>
            <a:off x="-14616" y="-1631"/>
            <a:ext cx="12191999" cy="6858000"/>
          </a:xfrm>
          <a:prstGeom prst="rect">
            <a:avLst/>
          </a:prstGeom>
        </p:spPr>
      </p:pic>
      <p:sp>
        <p:nvSpPr>
          <p:cNvPr id="5" name="Title 1">
            <a:extLst>
              <a:ext uri="{FF2B5EF4-FFF2-40B4-BE49-F238E27FC236}">
                <a16:creationId xmlns:a16="http://schemas.microsoft.com/office/drawing/2014/main" id="{4C9A5DF3-E18C-A324-F41C-B4E9BD957CD6}"/>
              </a:ext>
            </a:extLst>
          </p:cNvPr>
          <p:cNvSpPr txBox="1">
            <a:spLocks/>
          </p:cNvSpPr>
          <p:nvPr/>
        </p:nvSpPr>
        <p:spPr>
          <a:xfrm>
            <a:off x="4178326" y="391357"/>
            <a:ext cx="8006365" cy="1107996"/>
          </a:xfrm>
          <a:prstGeom prst="rect">
            <a:avLst/>
          </a:prstGeom>
        </p:spPr>
        <p:txBody>
          <a:bodyPr/>
          <a:lstStyle>
            <a:lvl1pPr algn="l" defTabSz="914400" rtl="0" eaLnBrk="1" latinLnBrk="0" hangingPunct="1">
              <a:lnSpc>
                <a:spcPct val="100000"/>
              </a:lnSpc>
              <a:spcBef>
                <a:spcPct val="0"/>
              </a:spcBef>
              <a:buNone/>
              <a:defRPr sz="6000" b="0" kern="1200" cap="none" spc="120" baseline="0">
                <a:solidFill>
                  <a:schemeClr val="bg1"/>
                </a:solidFill>
                <a:latin typeface="+mj-lt"/>
                <a:ea typeface="+mj-ea"/>
                <a:cs typeface="+mj-cs"/>
              </a:defRPr>
            </a:lvl1pPr>
          </a:lstStyle>
          <a:p>
            <a:pPr algn="ctr"/>
            <a:r>
              <a:rPr lang="en-US" b="1" dirty="0">
                <a:solidFill>
                  <a:schemeClr val="bg2">
                    <a:lumMod val="50000"/>
                  </a:schemeClr>
                </a:solidFill>
                <a:latin typeface="Arial Narrow" panose="020B0604020202020204" pitchFamily="34" charset="0"/>
                <a:cs typeface="Arial Narrow" panose="020B0604020202020204" pitchFamily="34" charset="0"/>
              </a:rPr>
              <a:t>2. God’s Community</a:t>
            </a:r>
          </a:p>
        </p:txBody>
      </p:sp>
      <p:pic>
        <p:nvPicPr>
          <p:cNvPr id="3" name="Picture 2">
            <a:extLst>
              <a:ext uri="{FF2B5EF4-FFF2-40B4-BE49-F238E27FC236}">
                <a16:creationId xmlns:a16="http://schemas.microsoft.com/office/drawing/2014/main" id="{331347CC-146B-FF70-685A-40132E410E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9717" b="8038"/>
          <a:stretch/>
        </p:blipFill>
        <p:spPr>
          <a:xfrm>
            <a:off x="4162559" y="-1631"/>
            <a:ext cx="8018478" cy="4954631"/>
          </a:xfrm>
          <a:prstGeom prst="rect">
            <a:avLst/>
          </a:prstGeom>
        </p:spPr>
      </p:pic>
      <p:sp>
        <p:nvSpPr>
          <p:cNvPr id="6" name="TextBox 5">
            <a:extLst>
              <a:ext uri="{FF2B5EF4-FFF2-40B4-BE49-F238E27FC236}">
                <a16:creationId xmlns:a16="http://schemas.microsoft.com/office/drawing/2014/main" id="{2A6BB56C-538C-A03C-8439-47A2E6DBFE70}"/>
              </a:ext>
            </a:extLst>
          </p:cNvPr>
          <p:cNvSpPr txBox="1"/>
          <p:nvPr/>
        </p:nvSpPr>
        <p:spPr>
          <a:xfrm>
            <a:off x="0" y="433797"/>
            <a:ext cx="4185634" cy="1107996"/>
          </a:xfrm>
          <a:prstGeom prst="rect">
            <a:avLst/>
          </a:prstGeom>
          <a:solidFill>
            <a:schemeClr val="tx1"/>
          </a:solidFill>
        </p:spPr>
        <p:txBody>
          <a:bodyPr wrap="square" rtlCol="0">
            <a:spAutoFit/>
          </a:bodyPr>
          <a:lstStyle/>
          <a:p>
            <a:pPr algn="ctr"/>
            <a:r>
              <a:rPr lang="en-US" sz="6600" b="1" dirty="0">
                <a:solidFill>
                  <a:schemeClr val="bg1"/>
                </a:solidFill>
                <a:latin typeface="Arial" panose="020B0604020202020204" pitchFamily="34" charset="0"/>
                <a:cs typeface="Arial" panose="020B0604020202020204" pitchFamily="34" charset="0"/>
              </a:rPr>
              <a:t>O</a:t>
            </a:r>
            <a:r>
              <a:rPr lang="en-US" sz="3600" b="1" dirty="0">
                <a:solidFill>
                  <a:schemeClr val="bg1"/>
                </a:solidFill>
                <a:latin typeface="Arial" panose="020B0604020202020204" pitchFamily="34" charset="0"/>
                <a:cs typeface="Arial" panose="020B0604020202020204" pitchFamily="34" charset="0"/>
              </a:rPr>
              <a:t>BSERVATION</a:t>
            </a:r>
          </a:p>
        </p:txBody>
      </p:sp>
      <p:sp>
        <p:nvSpPr>
          <p:cNvPr id="10" name="Rounded Rectangle 9">
            <a:extLst>
              <a:ext uri="{FF2B5EF4-FFF2-40B4-BE49-F238E27FC236}">
                <a16:creationId xmlns:a16="http://schemas.microsoft.com/office/drawing/2014/main" id="{4D41394C-5786-A2E3-6D7F-296DFA008CFD}"/>
              </a:ext>
            </a:extLst>
          </p:cNvPr>
          <p:cNvSpPr/>
          <p:nvPr/>
        </p:nvSpPr>
        <p:spPr>
          <a:xfrm>
            <a:off x="655983" y="1845424"/>
            <a:ext cx="5367130" cy="1017520"/>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3" algn="ctr"/>
            <a:r>
              <a:rPr lang="en-AU" sz="4400" kern="0" dirty="0">
                <a:solidFill>
                  <a:srgbClr val="000000"/>
                </a:solidFill>
                <a:latin typeface="Arial" panose="020B0604020202020204" pitchFamily="34" charset="0"/>
                <a:ea typeface="Calibri" panose="020F0502020204030204" pitchFamily="34" charset="0"/>
                <a:cs typeface="Arial" panose="020B0604020202020204" pitchFamily="34" charset="0"/>
              </a:rPr>
              <a:t>Pass the letter on</a:t>
            </a:r>
            <a:endParaRPr lang="en-AU" sz="60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CED45C7F-24C1-3B0B-AF97-F890BEC06A05}"/>
              </a:ext>
            </a:extLst>
          </p:cNvPr>
          <p:cNvSpPr/>
          <p:nvPr/>
        </p:nvSpPr>
        <p:spPr>
          <a:xfrm>
            <a:off x="655983" y="3057255"/>
            <a:ext cx="5367130" cy="8564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3" algn="ctr"/>
            <a:r>
              <a:rPr lang="en-AU" sz="4400" kern="0" dirty="0">
                <a:solidFill>
                  <a:srgbClr val="000000"/>
                </a:solidFill>
                <a:latin typeface="Arial" panose="020B0604020202020204" pitchFamily="34" charset="0"/>
                <a:ea typeface="Calibri" panose="020F0502020204030204" pitchFamily="34" charset="0"/>
                <a:cs typeface="Arial" panose="020B0604020202020204" pitchFamily="34" charset="0"/>
              </a:rPr>
              <a:t>Signed off by Paul</a:t>
            </a:r>
            <a:endParaRPr lang="en-AU" sz="60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22475DB4-D0C5-3F3C-C4BE-C257CE7F607B}"/>
              </a:ext>
            </a:extLst>
          </p:cNvPr>
          <p:cNvSpPr txBox="1"/>
          <p:nvPr/>
        </p:nvSpPr>
        <p:spPr>
          <a:xfrm>
            <a:off x="7341705" y="6550223"/>
            <a:ext cx="6096000" cy="276999"/>
          </a:xfrm>
          <a:prstGeom prst="rect">
            <a:avLst/>
          </a:prstGeom>
          <a:noFill/>
        </p:spPr>
        <p:txBody>
          <a:bodyPr wrap="square">
            <a:spAutoFit/>
          </a:bodyPr>
          <a:lstStyle/>
          <a:p>
            <a:pPr algn="ctr"/>
            <a:r>
              <a:rPr lang="en-AU" sz="1200" b="0" i="0" dirty="0">
                <a:solidFill>
                  <a:schemeClr val="accent6">
                    <a:lumMod val="75000"/>
                  </a:schemeClr>
                </a:solidFill>
                <a:effectLst/>
                <a:latin typeface="Arial" panose="020B0604020202020204" pitchFamily="34" charset="0"/>
                <a:cs typeface="Arial" panose="020B0604020202020204" pitchFamily="34" charset="0"/>
              </a:rPr>
              <a:t>Photo by Álvaro Serrano on Unsplash</a:t>
            </a:r>
            <a:endParaRPr lang="en-US" sz="12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286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971DD4-4F58-5121-4AC0-075447BF137F}"/>
              </a:ext>
            </a:extLst>
          </p:cNvPr>
          <p:cNvPicPr>
            <a:picLocks noChangeAspect="1"/>
          </p:cNvPicPr>
          <p:nvPr/>
        </p:nvPicPr>
        <p:blipFill>
          <a:blip r:embed="rId2"/>
          <a:stretch>
            <a:fillRect/>
          </a:stretch>
        </p:blipFill>
        <p:spPr>
          <a:xfrm>
            <a:off x="-14616" y="-1631"/>
            <a:ext cx="12191999" cy="6858000"/>
          </a:xfrm>
          <a:prstGeom prst="rect">
            <a:avLst/>
          </a:prstGeom>
        </p:spPr>
      </p:pic>
      <p:sp>
        <p:nvSpPr>
          <p:cNvPr id="4" name="Title 1">
            <a:extLst>
              <a:ext uri="{FF2B5EF4-FFF2-40B4-BE49-F238E27FC236}">
                <a16:creationId xmlns:a16="http://schemas.microsoft.com/office/drawing/2014/main" id="{A2FEA6DC-54D8-88F8-C42E-6146074F4F51}"/>
              </a:ext>
            </a:extLst>
          </p:cNvPr>
          <p:cNvSpPr txBox="1">
            <a:spLocks/>
          </p:cNvSpPr>
          <p:nvPr/>
        </p:nvSpPr>
        <p:spPr>
          <a:xfrm>
            <a:off x="4178326" y="391357"/>
            <a:ext cx="8006365" cy="1107996"/>
          </a:xfrm>
          <a:prstGeom prst="rect">
            <a:avLst/>
          </a:prstGeom>
        </p:spPr>
        <p:txBody>
          <a:bodyPr/>
          <a:lstStyle>
            <a:lvl1pPr algn="l" defTabSz="914400" rtl="0" eaLnBrk="1" latinLnBrk="0" hangingPunct="1">
              <a:lnSpc>
                <a:spcPct val="100000"/>
              </a:lnSpc>
              <a:spcBef>
                <a:spcPct val="0"/>
              </a:spcBef>
              <a:buNone/>
              <a:defRPr sz="6000" b="0" kern="1200" cap="none" spc="120" baseline="0">
                <a:solidFill>
                  <a:schemeClr val="bg1"/>
                </a:solidFill>
                <a:latin typeface="+mj-lt"/>
                <a:ea typeface="+mj-ea"/>
                <a:cs typeface="+mj-cs"/>
              </a:defRPr>
            </a:lvl1pPr>
          </a:lstStyle>
          <a:p>
            <a:pPr algn="ctr"/>
            <a:r>
              <a:rPr lang="en-US" b="1" dirty="0">
                <a:solidFill>
                  <a:schemeClr val="bg2">
                    <a:lumMod val="50000"/>
                  </a:schemeClr>
                </a:solidFill>
                <a:latin typeface="Arial Narrow" panose="020B0604020202020204" pitchFamily="34" charset="0"/>
                <a:cs typeface="Arial Narrow" panose="020B0604020202020204" pitchFamily="34" charset="0"/>
              </a:rPr>
              <a:t>2. God’s Community</a:t>
            </a:r>
          </a:p>
        </p:txBody>
      </p:sp>
      <p:sp>
        <p:nvSpPr>
          <p:cNvPr id="12" name="Triangle 11">
            <a:extLst>
              <a:ext uri="{FF2B5EF4-FFF2-40B4-BE49-F238E27FC236}">
                <a16:creationId xmlns:a16="http://schemas.microsoft.com/office/drawing/2014/main" id="{97C0BD4B-1B7A-E037-0D6D-1352FA284BBB}"/>
              </a:ext>
            </a:extLst>
          </p:cNvPr>
          <p:cNvSpPr/>
          <p:nvPr/>
        </p:nvSpPr>
        <p:spPr>
          <a:xfrm rot="5400000">
            <a:off x="5293590" y="3125733"/>
            <a:ext cx="1391479" cy="1830108"/>
          </a:xfrm>
          <a:prstGeom prst="triangl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A6BB56C-538C-A03C-8439-47A2E6DBFE70}"/>
              </a:ext>
            </a:extLst>
          </p:cNvPr>
          <p:cNvSpPr txBox="1"/>
          <p:nvPr/>
        </p:nvSpPr>
        <p:spPr>
          <a:xfrm>
            <a:off x="0" y="390253"/>
            <a:ext cx="4185634" cy="1107996"/>
          </a:xfrm>
          <a:prstGeom prst="rect">
            <a:avLst/>
          </a:prstGeom>
          <a:solidFill>
            <a:schemeClr val="tx1"/>
          </a:solidFill>
        </p:spPr>
        <p:txBody>
          <a:bodyPr wrap="square" rtlCol="0">
            <a:spAutoFit/>
          </a:bodyPr>
          <a:lstStyle/>
          <a:p>
            <a:pPr algn="ctr"/>
            <a:r>
              <a:rPr lang="en-US" sz="6600" b="1" dirty="0">
                <a:solidFill>
                  <a:schemeClr val="bg1"/>
                </a:solidFill>
                <a:latin typeface="Arial" panose="020B0604020202020204" pitchFamily="34" charset="0"/>
                <a:cs typeface="Arial" panose="020B0604020202020204" pitchFamily="34" charset="0"/>
              </a:rPr>
              <a:t>A</a:t>
            </a:r>
            <a:r>
              <a:rPr lang="en-US" sz="3600" b="1" dirty="0">
                <a:solidFill>
                  <a:schemeClr val="bg1"/>
                </a:solidFill>
                <a:latin typeface="Arial" panose="020B0604020202020204" pitchFamily="34" charset="0"/>
                <a:cs typeface="Arial" panose="020B0604020202020204" pitchFamily="34" charset="0"/>
              </a:rPr>
              <a:t>PPLICATION</a:t>
            </a:r>
          </a:p>
        </p:txBody>
      </p:sp>
      <p:sp>
        <p:nvSpPr>
          <p:cNvPr id="5" name="Triangle 4">
            <a:extLst>
              <a:ext uri="{FF2B5EF4-FFF2-40B4-BE49-F238E27FC236}">
                <a16:creationId xmlns:a16="http://schemas.microsoft.com/office/drawing/2014/main" id="{EC2F0D0C-E600-ABB4-C15F-FDCFC146F94F}"/>
              </a:ext>
            </a:extLst>
          </p:cNvPr>
          <p:cNvSpPr/>
          <p:nvPr/>
        </p:nvSpPr>
        <p:spPr>
          <a:xfrm rot="5400000">
            <a:off x="5293591" y="1545258"/>
            <a:ext cx="1391478" cy="1830107"/>
          </a:xfrm>
          <a:prstGeom prst="triangl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90A2A75-A00A-EE3E-F6C6-70677E1D4EF2}"/>
              </a:ext>
            </a:extLst>
          </p:cNvPr>
          <p:cNvSpPr/>
          <p:nvPr/>
        </p:nvSpPr>
        <p:spPr>
          <a:xfrm>
            <a:off x="742632" y="1642029"/>
            <a:ext cx="5161208" cy="1626757"/>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3" algn="ctr"/>
            <a:r>
              <a:rPr lang="en-AU" sz="44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Evidence of Community</a:t>
            </a:r>
          </a:p>
        </p:txBody>
      </p:sp>
      <p:sp>
        <p:nvSpPr>
          <p:cNvPr id="9" name="Oval 8">
            <a:extLst>
              <a:ext uri="{FF2B5EF4-FFF2-40B4-BE49-F238E27FC236}">
                <a16:creationId xmlns:a16="http://schemas.microsoft.com/office/drawing/2014/main" id="{5DBF2C86-A16F-5F92-B313-98621A1F34C7}"/>
              </a:ext>
            </a:extLst>
          </p:cNvPr>
          <p:cNvSpPr/>
          <p:nvPr/>
        </p:nvSpPr>
        <p:spPr>
          <a:xfrm>
            <a:off x="736005" y="3269890"/>
            <a:ext cx="5161208" cy="1541794"/>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3" algn="ctr"/>
            <a:r>
              <a:rPr lang="en-AU" sz="44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Evidence of Grace</a:t>
            </a:r>
          </a:p>
        </p:txBody>
      </p:sp>
      <p:sp>
        <p:nvSpPr>
          <p:cNvPr id="10" name="Rounded Rectangle 9">
            <a:extLst>
              <a:ext uri="{FF2B5EF4-FFF2-40B4-BE49-F238E27FC236}">
                <a16:creationId xmlns:a16="http://schemas.microsoft.com/office/drawing/2014/main" id="{D822C254-2811-001D-D500-0F3A5A69B64D}"/>
              </a:ext>
            </a:extLst>
          </p:cNvPr>
          <p:cNvSpPr/>
          <p:nvPr/>
        </p:nvSpPr>
        <p:spPr>
          <a:xfrm>
            <a:off x="6897757" y="1657709"/>
            <a:ext cx="4581938" cy="1541793"/>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3538" indent="-363538" algn="ctr">
              <a:buFont typeface="Arial" panose="020B0604020202020204" pitchFamily="34" charset="0"/>
              <a:buChar char="•"/>
            </a:pPr>
            <a:r>
              <a:rPr lang="en-AU" sz="4400" kern="0" dirty="0">
                <a:solidFill>
                  <a:srgbClr val="000000"/>
                </a:solidFill>
                <a:latin typeface="Arial" panose="020B0604020202020204" pitchFamily="34" charset="0"/>
                <a:ea typeface="Calibri" panose="020F0502020204030204" pitchFamily="34" charset="0"/>
                <a:cs typeface="Arial" panose="020B0604020202020204" pitchFamily="34" charset="0"/>
              </a:rPr>
              <a:t>Relationship</a:t>
            </a:r>
          </a:p>
          <a:p>
            <a:pPr marL="363538" indent="-363538" algn="ctr">
              <a:buFont typeface="Arial" panose="020B0604020202020204" pitchFamily="34" charset="0"/>
              <a:buChar char="•"/>
            </a:pPr>
            <a:r>
              <a:rPr lang="en-AU" sz="4400" kern="0" dirty="0">
                <a:solidFill>
                  <a:srgbClr val="000000"/>
                </a:solidFill>
                <a:latin typeface="Arial" panose="020B0604020202020204" pitchFamily="34" charset="0"/>
                <a:ea typeface="Calibri" panose="020F0502020204030204" pitchFamily="34" charset="0"/>
                <a:cs typeface="Arial" panose="020B0604020202020204" pitchFamily="34" charset="0"/>
              </a:rPr>
              <a:t>Commitment</a:t>
            </a:r>
            <a:endParaRPr lang="en-AU" sz="60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Rounded Rectangle 10">
            <a:extLst>
              <a:ext uri="{FF2B5EF4-FFF2-40B4-BE49-F238E27FC236}">
                <a16:creationId xmlns:a16="http://schemas.microsoft.com/office/drawing/2014/main" id="{715B336A-93BE-64BD-67AC-1C14BE953798}"/>
              </a:ext>
            </a:extLst>
          </p:cNvPr>
          <p:cNvSpPr/>
          <p:nvPr/>
        </p:nvSpPr>
        <p:spPr>
          <a:xfrm>
            <a:off x="6897756" y="3248496"/>
            <a:ext cx="4581939" cy="1541793"/>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3538" indent="-363538" algn="ctr">
              <a:buFont typeface="Arial" panose="020B0604020202020204" pitchFamily="34" charset="0"/>
              <a:buChar char="•"/>
            </a:pPr>
            <a:r>
              <a:rPr lang="en-AU" sz="4400" kern="0" dirty="0">
                <a:solidFill>
                  <a:srgbClr val="000000"/>
                </a:solidFill>
                <a:latin typeface="Arial" panose="020B0604020202020204" pitchFamily="34" charset="0"/>
                <a:ea typeface="Calibri" panose="020F0502020204030204" pitchFamily="34" charset="0"/>
                <a:cs typeface="Arial" panose="020B0604020202020204" pitchFamily="34" charset="0"/>
              </a:rPr>
              <a:t>Reconciliation</a:t>
            </a:r>
          </a:p>
          <a:p>
            <a:pPr marL="363538" indent="-363538" algn="ctr">
              <a:buFont typeface="Arial" panose="020B0604020202020204" pitchFamily="34" charset="0"/>
              <a:buChar char="•"/>
            </a:pPr>
            <a:r>
              <a:rPr lang="en-AU" sz="4400" kern="0" dirty="0">
                <a:solidFill>
                  <a:srgbClr val="000000"/>
                </a:solidFill>
                <a:latin typeface="Arial" panose="020B0604020202020204" pitchFamily="34" charset="0"/>
                <a:ea typeface="Calibri" panose="020F0502020204030204" pitchFamily="34" charset="0"/>
                <a:cs typeface="Arial" panose="020B0604020202020204" pitchFamily="34" charset="0"/>
              </a:rPr>
              <a:t>Restoration</a:t>
            </a:r>
            <a:endParaRPr lang="en-AU" sz="6000" b="1"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1243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FAD139-117F-F8D3-DD94-687A572932DC}"/>
              </a:ext>
            </a:extLst>
          </p:cNvPr>
          <p:cNvPicPr>
            <a:picLocks noChangeAspect="1"/>
          </p:cNvPicPr>
          <p:nvPr/>
        </p:nvPicPr>
        <p:blipFill>
          <a:blip r:embed="rId2"/>
          <a:stretch>
            <a:fillRect/>
          </a:stretch>
        </p:blipFill>
        <p:spPr>
          <a:xfrm>
            <a:off x="-14616" y="-1631"/>
            <a:ext cx="12191999" cy="6858000"/>
          </a:xfrm>
          <a:prstGeom prst="rect">
            <a:avLst/>
          </a:prstGeom>
        </p:spPr>
      </p:pic>
      <p:sp>
        <p:nvSpPr>
          <p:cNvPr id="6" name="TextBox 5">
            <a:extLst>
              <a:ext uri="{FF2B5EF4-FFF2-40B4-BE49-F238E27FC236}">
                <a16:creationId xmlns:a16="http://schemas.microsoft.com/office/drawing/2014/main" id="{2A6BB56C-538C-A03C-8439-47A2E6DBFE70}"/>
              </a:ext>
            </a:extLst>
          </p:cNvPr>
          <p:cNvSpPr txBox="1"/>
          <p:nvPr/>
        </p:nvSpPr>
        <p:spPr>
          <a:xfrm>
            <a:off x="0" y="433797"/>
            <a:ext cx="4185634" cy="1107996"/>
          </a:xfrm>
          <a:prstGeom prst="rect">
            <a:avLst/>
          </a:prstGeom>
          <a:solidFill>
            <a:schemeClr val="tx1"/>
          </a:solidFill>
        </p:spPr>
        <p:txBody>
          <a:bodyPr wrap="square" rtlCol="0">
            <a:spAutoFit/>
          </a:bodyPr>
          <a:lstStyle/>
          <a:p>
            <a:pPr algn="ctr"/>
            <a:r>
              <a:rPr lang="en-US" sz="6600" b="1" dirty="0">
                <a:solidFill>
                  <a:schemeClr val="bg1"/>
                </a:solidFill>
                <a:latin typeface="Arial" panose="020B0604020202020204" pitchFamily="34" charset="0"/>
                <a:cs typeface="Arial" panose="020B0604020202020204" pitchFamily="34" charset="0"/>
              </a:rPr>
              <a:t>P</a:t>
            </a:r>
            <a:r>
              <a:rPr lang="en-US" sz="3600" b="1" dirty="0">
                <a:solidFill>
                  <a:schemeClr val="bg1"/>
                </a:solidFill>
                <a:latin typeface="Arial" panose="020B0604020202020204" pitchFamily="34" charset="0"/>
                <a:cs typeface="Arial" panose="020B0604020202020204" pitchFamily="34" charset="0"/>
              </a:rPr>
              <a:t>RAYER</a:t>
            </a:r>
          </a:p>
        </p:txBody>
      </p:sp>
      <p:sp>
        <p:nvSpPr>
          <p:cNvPr id="10" name="Rounded Rectangle 9">
            <a:extLst>
              <a:ext uri="{FF2B5EF4-FFF2-40B4-BE49-F238E27FC236}">
                <a16:creationId xmlns:a16="http://schemas.microsoft.com/office/drawing/2014/main" id="{D822C254-2811-001D-D500-0F3A5A69B64D}"/>
              </a:ext>
            </a:extLst>
          </p:cNvPr>
          <p:cNvSpPr/>
          <p:nvPr/>
        </p:nvSpPr>
        <p:spPr>
          <a:xfrm>
            <a:off x="4814352" y="433797"/>
            <a:ext cx="4452731" cy="1201404"/>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kern="0" dirty="0">
                <a:solidFill>
                  <a:srgbClr val="000000"/>
                </a:solidFill>
                <a:latin typeface="Arial" panose="020B0604020202020204" pitchFamily="34" charset="0"/>
                <a:ea typeface="Calibri" panose="020F0502020204030204" pitchFamily="34" charset="0"/>
                <a:cs typeface="Arial" panose="020B0604020202020204" pitchFamily="34" charset="0"/>
              </a:rPr>
              <a:t>Talk to God about what we’ve </a:t>
            </a:r>
            <a:r>
              <a:rPr lang="en-AU" sz="3600" b="1" kern="0" dirty="0">
                <a:solidFill>
                  <a:srgbClr val="000000"/>
                </a:solidFill>
                <a:latin typeface="Arial" panose="020B0604020202020204" pitchFamily="34" charset="0"/>
                <a:ea typeface="Calibri" panose="020F0502020204030204" pitchFamily="34" charset="0"/>
                <a:cs typeface="Arial" panose="020B0604020202020204" pitchFamily="34" charset="0"/>
              </a:rPr>
              <a:t>read</a:t>
            </a:r>
            <a:endParaRPr lang="en-AU" sz="48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Rounded Rectangle 10">
            <a:extLst>
              <a:ext uri="{FF2B5EF4-FFF2-40B4-BE49-F238E27FC236}">
                <a16:creationId xmlns:a16="http://schemas.microsoft.com/office/drawing/2014/main" id="{715B336A-93BE-64BD-67AC-1C14BE953798}"/>
              </a:ext>
            </a:extLst>
          </p:cNvPr>
          <p:cNvSpPr/>
          <p:nvPr/>
        </p:nvSpPr>
        <p:spPr>
          <a:xfrm>
            <a:off x="466191" y="1868003"/>
            <a:ext cx="5427425" cy="1354977"/>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Ask God for </a:t>
            </a:r>
            <a:r>
              <a:rPr lang="en-AU" sz="36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guidance</a:t>
            </a:r>
            <a:r>
              <a:rPr lang="en-AU" sz="3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over what we’ve learned</a:t>
            </a:r>
          </a:p>
        </p:txBody>
      </p:sp>
      <p:sp>
        <p:nvSpPr>
          <p:cNvPr id="2" name="Rounded Rectangle 1">
            <a:extLst>
              <a:ext uri="{FF2B5EF4-FFF2-40B4-BE49-F238E27FC236}">
                <a16:creationId xmlns:a16="http://schemas.microsoft.com/office/drawing/2014/main" id="{5BAD27F7-0166-494F-E005-A9E76A2C9BAD}"/>
              </a:ext>
            </a:extLst>
          </p:cNvPr>
          <p:cNvSpPr/>
          <p:nvPr/>
        </p:nvSpPr>
        <p:spPr>
          <a:xfrm>
            <a:off x="6635843" y="1694911"/>
            <a:ext cx="5262481" cy="1853832"/>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Confess </a:t>
            </a:r>
            <a:r>
              <a:rPr lang="en-AU" sz="36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sins</a:t>
            </a:r>
            <a:r>
              <a:rPr lang="en-AU" sz="3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brought to light and ask for God’s forgiveness</a:t>
            </a:r>
          </a:p>
        </p:txBody>
      </p:sp>
      <p:sp>
        <p:nvSpPr>
          <p:cNvPr id="4" name="Rounded Rectangle 3">
            <a:extLst>
              <a:ext uri="{FF2B5EF4-FFF2-40B4-BE49-F238E27FC236}">
                <a16:creationId xmlns:a16="http://schemas.microsoft.com/office/drawing/2014/main" id="{175DE7BC-418B-ACF7-5FC4-B6355FBEE813}"/>
              </a:ext>
            </a:extLst>
          </p:cNvPr>
          <p:cNvSpPr/>
          <p:nvPr/>
        </p:nvSpPr>
        <p:spPr>
          <a:xfrm>
            <a:off x="204064" y="3549190"/>
            <a:ext cx="9995849" cy="1266808"/>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Ask for </a:t>
            </a:r>
            <a:r>
              <a:rPr lang="en-AU" sz="36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grace</a:t>
            </a:r>
            <a:r>
              <a:rPr lang="en-AU" sz="3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and </a:t>
            </a:r>
            <a:r>
              <a:rPr lang="en-AU" sz="36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wisdom</a:t>
            </a:r>
            <a:r>
              <a:rPr lang="en-AU" sz="3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to make necessary changes because of what has been revealed</a:t>
            </a:r>
          </a:p>
        </p:txBody>
      </p:sp>
    </p:spTree>
    <p:extLst>
      <p:ext uri="{BB962C8B-B14F-4D97-AF65-F5344CB8AC3E}">
        <p14:creationId xmlns:p14="http://schemas.microsoft.com/office/powerpoint/2010/main" val="2424587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95A585-3D14-6656-036C-66E06E2EB6CC}"/>
              </a:ext>
            </a:extLst>
          </p:cNvPr>
          <p:cNvPicPr>
            <a:picLocks noChangeAspect="1"/>
          </p:cNvPicPr>
          <p:nvPr/>
        </p:nvPicPr>
        <p:blipFill>
          <a:blip r:embed="rId3"/>
          <a:stretch>
            <a:fillRect/>
          </a:stretch>
        </p:blipFill>
        <p:spPr>
          <a:xfrm>
            <a:off x="0" y="0"/>
            <a:ext cx="12191999" cy="6858000"/>
          </a:xfrm>
          <a:prstGeom prst="rect">
            <a:avLst/>
          </a:prstGeom>
        </p:spPr>
      </p:pic>
      <p:sp>
        <p:nvSpPr>
          <p:cNvPr id="3" name="TextBox 2">
            <a:extLst>
              <a:ext uri="{FF2B5EF4-FFF2-40B4-BE49-F238E27FC236}">
                <a16:creationId xmlns:a16="http://schemas.microsoft.com/office/drawing/2014/main" id="{01491ACE-3638-F1F4-BDC1-E704A4968C94}"/>
              </a:ext>
            </a:extLst>
          </p:cNvPr>
          <p:cNvSpPr txBox="1"/>
          <p:nvPr/>
        </p:nvSpPr>
        <p:spPr>
          <a:xfrm>
            <a:off x="0" y="433797"/>
            <a:ext cx="3734873" cy="1107996"/>
          </a:xfrm>
          <a:prstGeom prst="rect">
            <a:avLst/>
          </a:prstGeom>
          <a:solidFill>
            <a:schemeClr val="tx1"/>
          </a:solidFill>
        </p:spPr>
        <p:txBody>
          <a:bodyPr wrap="square" rtlCol="0">
            <a:spAutoFit/>
          </a:bodyPr>
          <a:lstStyle/>
          <a:p>
            <a:pPr algn="ctr"/>
            <a:r>
              <a:rPr lang="en-US" sz="6600" b="1" dirty="0">
                <a:solidFill>
                  <a:schemeClr val="bg1"/>
                </a:solidFill>
                <a:latin typeface="Arial" panose="020B0604020202020204" pitchFamily="34" charset="0"/>
                <a:cs typeface="Arial" panose="020B0604020202020204" pitchFamily="34" charset="0"/>
              </a:rPr>
              <a:t>S</a:t>
            </a:r>
            <a:r>
              <a:rPr lang="en-US" sz="3600" b="1" dirty="0">
                <a:solidFill>
                  <a:schemeClr val="bg1"/>
                </a:solidFill>
                <a:latin typeface="Arial" panose="020B0604020202020204" pitchFamily="34" charset="0"/>
                <a:cs typeface="Arial" panose="020B0604020202020204" pitchFamily="34" charset="0"/>
              </a:rPr>
              <a:t>CRIPTURE</a:t>
            </a:r>
          </a:p>
        </p:txBody>
      </p:sp>
      <p:sp>
        <p:nvSpPr>
          <p:cNvPr id="4" name="TextBox 3">
            <a:extLst>
              <a:ext uri="{FF2B5EF4-FFF2-40B4-BE49-F238E27FC236}">
                <a16:creationId xmlns:a16="http://schemas.microsoft.com/office/drawing/2014/main" id="{79774D59-0291-145A-F347-18F9D7E50909}"/>
              </a:ext>
            </a:extLst>
          </p:cNvPr>
          <p:cNvSpPr txBox="1"/>
          <p:nvPr/>
        </p:nvSpPr>
        <p:spPr>
          <a:xfrm>
            <a:off x="189955" y="1668443"/>
            <a:ext cx="11893187" cy="3108543"/>
          </a:xfrm>
          <a:prstGeom prst="rect">
            <a:avLst/>
          </a:prstGeom>
          <a:noFill/>
        </p:spPr>
        <p:txBody>
          <a:bodyPr wrap="square">
            <a:spAutoFit/>
          </a:bodyPr>
          <a:lstStyle/>
          <a:p>
            <a:pPr marL="11113"/>
            <a:r>
              <a:rPr lang="en-AU" sz="2800" kern="0" dirty="0">
                <a:effectLst/>
                <a:latin typeface="Arial" panose="020B0604020202020204" pitchFamily="34" charset="0"/>
                <a:ea typeface="Times New Roman" panose="02020603050405020304" pitchFamily="18" charset="0"/>
                <a:cs typeface="Arial" panose="020B0604020202020204" pitchFamily="34" charset="0"/>
              </a:rPr>
              <a:t>Devote yourselves to prayer with an alert mind and a thankful heart. </a:t>
            </a:r>
            <a:r>
              <a:rPr lang="en-AU" sz="2800" kern="0" baseline="30000" dirty="0">
                <a:effectLst/>
                <a:latin typeface="Arial" panose="020B0604020202020204" pitchFamily="34" charset="0"/>
                <a:ea typeface="Times New Roman" panose="02020603050405020304" pitchFamily="18" charset="0"/>
                <a:cs typeface="Arial" panose="020B0604020202020204" pitchFamily="34" charset="0"/>
              </a:rPr>
              <a:t>3 </a:t>
            </a:r>
            <a:r>
              <a:rPr lang="en-AU" sz="2800" kern="0" dirty="0">
                <a:effectLst/>
                <a:latin typeface="Arial" panose="020B0604020202020204" pitchFamily="34" charset="0"/>
                <a:ea typeface="Times New Roman" panose="02020603050405020304" pitchFamily="18" charset="0"/>
                <a:cs typeface="Arial" panose="020B0604020202020204" pitchFamily="34" charset="0"/>
              </a:rPr>
              <a:t>Pray for us, too, that God will give us many opportunities to speak about his mysterious plan concerning Christ. That is why I am here in chains. </a:t>
            </a:r>
            <a:r>
              <a:rPr lang="en-AU" sz="2800" kern="0" baseline="30000" dirty="0">
                <a:effectLst/>
                <a:latin typeface="Arial" panose="020B0604020202020204" pitchFamily="34" charset="0"/>
                <a:ea typeface="Times New Roman" panose="02020603050405020304" pitchFamily="18" charset="0"/>
                <a:cs typeface="Arial" panose="020B0604020202020204" pitchFamily="34" charset="0"/>
              </a:rPr>
              <a:t>4 </a:t>
            </a:r>
            <a:r>
              <a:rPr lang="en-AU" sz="2800" kern="0" dirty="0">
                <a:effectLst/>
                <a:latin typeface="Arial" panose="020B0604020202020204" pitchFamily="34" charset="0"/>
                <a:ea typeface="Times New Roman" panose="02020603050405020304" pitchFamily="18" charset="0"/>
                <a:cs typeface="Arial" panose="020B0604020202020204" pitchFamily="34" charset="0"/>
              </a:rPr>
              <a:t>Pray that I will proclaim this message as clearly as I should.</a:t>
            </a:r>
            <a:endParaRPr lang="en-AU" sz="2800" kern="100" dirty="0">
              <a:effectLst/>
              <a:latin typeface="Arial" panose="020B0604020202020204" pitchFamily="34" charset="0"/>
              <a:ea typeface="Calibri" panose="020F0502020204030204" pitchFamily="34" charset="0"/>
              <a:cs typeface="Arial" panose="020B0604020202020204" pitchFamily="34" charset="0"/>
            </a:endParaRPr>
          </a:p>
          <a:p>
            <a:pPr marL="11113"/>
            <a:r>
              <a:rPr lang="en-AU" sz="2800" kern="0" baseline="30000" dirty="0">
                <a:effectLst/>
                <a:latin typeface="Arial" panose="020B0604020202020204" pitchFamily="34" charset="0"/>
                <a:ea typeface="Times New Roman" panose="02020603050405020304" pitchFamily="18" charset="0"/>
                <a:cs typeface="Arial" panose="020B0604020202020204" pitchFamily="34" charset="0"/>
              </a:rPr>
              <a:t>5 </a:t>
            </a:r>
            <a:r>
              <a:rPr lang="en-AU" sz="2800" kern="0" dirty="0">
                <a:effectLst/>
                <a:latin typeface="Arial" panose="020B0604020202020204" pitchFamily="34" charset="0"/>
                <a:ea typeface="Times New Roman" panose="02020603050405020304" pitchFamily="18" charset="0"/>
                <a:cs typeface="Arial" panose="020B0604020202020204" pitchFamily="34" charset="0"/>
              </a:rPr>
              <a:t>Live wisely among those who are not believers, and make the most of every opportunity. </a:t>
            </a:r>
            <a:r>
              <a:rPr lang="en-AU" sz="2800" kern="0" baseline="30000" dirty="0">
                <a:effectLst/>
                <a:latin typeface="Arial" panose="020B0604020202020204" pitchFamily="34" charset="0"/>
                <a:ea typeface="Times New Roman" panose="02020603050405020304" pitchFamily="18" charset="0"/>
                <a:cs typeface="Arial" panose="020B0604020202020204" pitchFamily="34" charset="0"/>
              </a:rPr>
              <a:t>6 </a:t>
            </a:r>
            <a:r>
              <a:rPr lang="en-AU" sz="2800" kern="0" dirty="0">
                <a:effectLst/>
                <a:latin typeface="Arial" panose="020B0604020202020204" pitchFamily="34" charset="0"/>
                <a:ea typeface="Times New Roman" panose="02020603050405020304" pitchFamily="18" charset="0"/>
                <a:cs typeface="Arial" panose="020B0604020202020204" pitchFamily="34" charset="0"/>
              </a:rPr>
              <a:t>Let your conversation be gracious and attractive</a:t>
            </a:r>
            <a:r>
              <a:rPr lang="en-AU" sz="2800" kern="0" baseline="30000" dirty="0">
                <a:effectLst/>
                <a:latin typeface="Arial" panose="020B0604020202020204" pitchFamily="34" charset="0"/>
                <a:ea typeface="Times New Roman" panose="02020603050405020304" pitchFamily="18" charset="0"/>
                <a:cs typeface="Arial" panose="020B0604020202020204" pitchFamily="34" charset="0"/>
              </a:rPr>
              <a:t> </a:t>
            </a:r>
            <a:r>
              <a:rPr lang="en-AU" sz="2800" kern="0" dirty="0">
                <a:effectLst/>
                <a:latin typeface="Arial" panose="020B0604020202020204" pitchFamily="34" charset="0"/>
                <a:ea typeface="Times New Roman" panose="02020603050405020304" pitchFamily="18" charset="0"/>
                <a:cs typeface="Arial" panose="020B0604020202020204" pitchFamily="34" charset="0"/>
              </a:rPr>
              <a:t>[</a:t>
            </a:r>
            <a:r>
              <a:rPr lang="en-GB" sz="2800" kern="100" dirty="0">
                <a:effectLst/>
                <a:latin typeface="Arial" panose="020B0604020202020204" pitchFamily="34" charset="0"/>
                <a:ea typeface="Calibri" panose="020F0502020204030204" pitchFamily="34" charset="0"/>
                <a:cs typeface="Arial" panose="020B0604020202020204" pitchFamily="34" charset="0"/>
              </a:rPr>
              <a:t>and seasoned with salt]</a:t>
            </a:r>
            <a:r>
              <a:rPr lang="en-GB" sz="2800" i="1" kern="100" dirty="0">
                <a:effectLst/>
                <a:latin typeface="Arial" panose="020B0604020202020204" pitchFamily="34" charset="0"/>
                <a:ea typeface="Calibri" panose="020F0502020204030204" pitchFamily="34" charset="0"/>
                <a:cs typeface="Arial" panose="020B0604020202020204" pitchFamily="34" charset="0"/>
              </a:rPr>
              <a:t> </a:t>
            </a:r>
            <a:r>
              <a:rPr lang="en-AU" sz="2800" kern="0" dirty="0">
                <a:effectLst/>
                <a:latin typeface="Arial" panose="020B0604020202020204" pitchFamily="34" charset="0"/>
                <a:ea typeface="Times New Roman" panose="02020603050405020304" pitchFamily="18" charset="0"/>
                <a:cs typeface="Arial" panose="020B0604020202020204" pitchFamily="34" charset="0"/>
              </a:rPr>
              <a:t>so that you will have the right response for everyone.</a:t>
            </a:r>
            <a:endParaRPr lang="en-AU" sz="28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5289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C22098-C2F6-A4B3-261B-7D032F924DBF}"/>
              </a:ext>
            </a:extLst>
          </p:cNvPr>
          <p:cNvPicPr>
            <a:picLocks noChangeAspect="1"/>
          </p:cNvPicPr>
          <p:nvPr/>
        </p:nvPicPr>
        <p:blipFill>
          <a:blip r:embed="rId2"/>
          <a:stretch>
            <a:fillRect/>
          </a:stretch>
        </p:blipFill>
        <p:spPr>
          <a:xfrm>
            <a:off x="0" y="0"/>
            <a:ext cx="12191999" cy="6858000"/>
          </a:xfrm>
          <a:prstGeom prst="rect">
            <a:avLst/>
          </a:prstGeom>
        </p:spPr>
      </p:pic>
      <p:sp>
        <p:nvSpPr>
          <p:cNvPr id="9" name="Triangle 8">
            <a:extLst>
              <a:ext uri="{FF2B5EF4-FFF2-40B4-BE49-F238E27FC236}">
                <a16:creationId xmlns:a16="http://schemas.microsoft.com/office/drawing/2014/main" id="{0810EF8B-C76C-F760-79DF-22B47BBA0BFE}"/>
              </a:ext>
            </a:extLst>
          </p:cNvPr>
          <p:cNvSpPr/>
          <p:nvPr/>
        </p:nvSpPr>
        <p:spPr>
          <a:xfrm rot="5400000">
            <a:off x="4544096" y="2213325"/>
            <a:ext cx="2459864" cy="2043448"/>
          </a:xfrm>
          <a:prstGeom prs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7DB621-DA8A-9B38-0A3B-09937D714260}"/>
              </a:ext>
            </a:extLst>
          </p:cNvPr>
          <p:cNvSpPr txBox="1">
            <a:spLocks/>
          </p:cNvSpPr>
          <p:nvPr/>
        </p:nvSpPr>
        <p:spPr>
          <a:xfrm>
            <a:off x="4185633" y="433797"/>
            <a:ext cx="8006365" cy="1107996"/>
          </a:xfrm>
          <a:prstGeom prst="rect">
            <a:avLst/>
          </a:prstGeom>
        </p:spPr>
        <p:txBody>
          <a:bodyPr/>
          <a:lstStyle>
            <a:lvl1pPr algn="l" defTabSz="914400" rtl="0" eaLnBrk="1" latinLnBrk="0" hangingPunct="1">
              <a:lnSpc>
                <a:spcPct val="100000"/>
              </a:lnSpc>
              <a:spcBef>
                <a:spcPct val="0"/>
              </a:spcBef>
              <a:buNone/>
              <a:defRPr sz="6000" b="0" kern="1200" cap="none" spc="120" baseline="0">
                <a:solidFill>
                  <a:schemeClr val="bg1"/>
                </a:solidFill>
                <a:latin typeface="+mj-lt"/>
                <a:ea typeface="+mj-ea"/>
                <a:cs typeface="+mj-cs"/>
              </a:defRPr>
            </a:lvl1pPr>
          </a:lstStyle>
          <a:p>
            <a:pPr algn="ctr"/>
            <a:r>
              <a:rPr lang="en-US" b="1" dirty="0">
                <a:solidFill>
                  <a:schemeClr val="bg2">
                    <a:lumMod val="50000"/>
                  </a:schemeClr>
                </a:solidFill>
                <a:latin typeface="Arial Narrow" panose="020B0604020202020204" pitchFamily="34" charset="0"/>
                <a:cs typeface="Arial Narrow" panose="020B0604020202020204" pitchFamily="34" charset="0"/>
              </a:rPr>
              <a:t>1. Divine Opportunities</a:t>
            </a:r>
          </a:p>
        </p:txBody>
      </p:sp>
      <p:sp>
        <p:nvSpPr>
          <p:cNvPr id="6" name="TextBox 5">
            <a:extLst>
              <a:ext uri="{FF2B5EF4-FFF2-40B4-BE49-F238E27FC236}">
                <a16:creationId xmlns:a16="http://schemas.microsoft.com/office/drawing/2014/main" id="{2A6BB56C-538C-A03C-8439-47A2E6DBFE70}"/>
              </a:ext>
            </a:extLst>
          </p:cNvPr>
          <p:cNvSpPr txBox="1"/>
          <p:nvPr/>
        </p:nvSpPr>
        <p:spPr>
          <a:xfrm>
            <a:off x="0" y="433797"/>
            <a:ext cx="4185634" cy="1107996"/>
          </a:xfrm>
          <a:prstGeom prst="rect">
            <a:avLst/>
          </a:prstGeom>
          <a:solidFill>
            <a:schemeClr val="tx1"/>
          </a:solidFill>
        </p:spPr>
        <p:txBody>
          <a:bodyPr wrap="square" rtlCol="0">
            <a:spAutoFit/>
          </a:bodyPr>
          <a:lstStyle/>
          <a:p>
            <a:pPr algn="ctr"/>
            <a:r>
              <a:rPr lang="en-US" sz="6600" b="1" dirty="0">
                <a:solidFill>
                  <a:schemeClr val="bg1"/>
                </a:solidFill>
                <a:latin typeface="Arial" panose="020B0604020202020204" pitchFamily="34" charset="0"/>
                <a:cs typeface="Arial" panose="020B0604020202020204" pitchFamily="34" charset="0"/>
              </a:rPr>
              <a:t>O</a:t>
            </a:r>
            <a:r>
              <a:rPr lang="en-US" sz="3600" b="1" dirty="0">
                <a:solidFill>
                  <a:schemeClr val="bg1"/>
                </a:solidFill>
                <a:latin typeface="Arial" panose="020B0604020202020204" pitchFamily="34" charset="0"/>
                <a:cs typeface="Arial" panose="020B0604020202020204" pitchFamily="34" charset="0"/>
              </a:rPr>
              <a:t>BSERVATION</a:t>
            </a:r>
          </a:p>
        </p:txBody>
      </p:sp>
      <p:sp>
        <p:nvSpPr>
          <p:cNvPr id="7" name="Oval 6">
            <a:extLst>
              <a:ext uri="{FF2B5EF4-FFF2-40B4-BE49-F238E27FC236}">
                <a16:creationId xmlns:a16="http://schemas.microsoft.com/office/drawing/2014/main" id="{1B59021B-1772-E446-A598-2C144D706B0D}"/>
              </a:ext>
            </a:extLst>
          </p:cNvPr>
          <p:cNvSpPr/>
          <p:nvPr/>
        </p:nvSpPr>
        <p:spPr>
          <a:xfrm>
            <a:off x="1399505" y="1820211"/>
            <a:ext cx="3928056" cy="2829674"/>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3" algn="ctr"/>
            <a:r>
              <a:rPr lang="en-AU" sz="44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Gospel spreads</a:t>
            </a:r>
          </a:p>
        </p:txBody>
      </p:sp>
      <p:sp>
        <p:nvSpPr>
          <p:cNvPr id="8" name="Oval 7">
            <a:extLst>
              <a:ext uri="{FF2B5EF4-FFF2-40B4-BE49-F238E27FC236}">
                <a16:creationId xmlns:a16="http://schemas.microsoft.com/office/drawing/2014/main" id="{EDB2BCD8-EE16-38D0-7C77-967557172203}"/>
              </a:ext>
            </a:extLst>
          </p:cNvPr>
          <p:cNvSpPr/>
          <p:nvPr/>
        </p:nvSpPr>
        <p:spPr>
          <a:xfrm>
            <a:off x="6806638" y="1820211"/>
            <a:ext cx="3928056" cy="282967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3" algn="ctr"/>
            <a:r>
              <a:rPr lang="en-AU" sz="4400" b="1" kern="0" dirty="0">
                <a:solidFill>
                  <a:srgbClr val="000000"/>
                </a:solidFill>
                <a:latin typeface="Arial" panose="020B0604020202020204" pitchFamily="34" charset="0"/>
                <a:ea typeface="Calibri" panose="020F0502020204030204" pitchFamily="34" charset="0"/>
                <a:cs typeface="Arial" panose="020B0604020202020204" pitchFamily="34" charset="0"/>
              </a:rPr>
              <a:t>Call to live in a new way</a:t>
            </a:r>
            <a:endParaRPr lang="en-AU" sz="6000" b="1"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48283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EF90EA-405F-5165-75CA-F3BC4E378C88}"/>
              </a:ext>
            </a:extLst>
          </p:cNvPr>
          <p:cNvPicPr>
            <a:picLocks noChangeAspect="1"/>
          </p:cNvPicPr>
          <p:nvPr/>
        </p:nvPicPr>
        <p:blipFill>
          <a:blip r:embed="rId2"/>
          <a:stretch>
            <a:fillRect/>
          </a:stretch>
        </p:blipFill>
        <p:spPr>
          <a:xfrm>
            <a:off x="0" y="0"/>
            <a:ext cx="12191999" cy="6858000"/>
          </a:xfrm>
          <a:prstGeom prst="rect">
            <a:avLst/>
          </a:prstGeom>
        </p:spPr>
      </p:pic>
      <p:sp>
        <p:nvSpPr>
          <p:cNvPr id="4" name="Title 1">
            <a:extLst>
              <a:ext uri="{FF2B5EF4-FFF2-40B4-BE49-F238E27FC236}">
                <a16:creationId xmlns:a16="http://schemas.microsoft.com/office/drawing/2014/main" id="{4CDB1F82-8DA5-E0AA-1DF3-E735D674779B}"/>
              </a:ext>
            </a:extLst>
          </p:cNvPr>
          <p:cNvSpPr txBox="1">
            <a:spLocks/>
          </p:cNvSpPr>
          <p:nvPr/>
        </p:nvSpPr>
        <p:spPr>
          <a:xfrm>
            <a:off x="4185633" y="433797"/>
            <a:ext cx="8006365" cy="1107996"/>
          </a:xfrm>
          <a:prstGeom prst="rect">
            <a:avLst/>
          </a:prstGeom>
        </p:spPr>
        <p:txBody>
          <a:bodyPr/>
          <a:lstStyle>
            <a:lvl1pPr algn="l" defTabSz="914400" rtl="0" eaLnBrk="1" latinLnBrk="0" hangingPunct="1">
              <a:lnSpc>
                <a:spcPct val="100000"/>
              </a:lnSpc>
              <a:spcBef>
                <a:spcPct val="0"/>
              </a:spcBef>
              <a:buNone/>
              <a:defRPr sz="6000" b="0" kern="1200" cap="none" spc="120" baseline="0">
                <a:solidFill>
                  <a:schemeClr val="bg1"/>
                </a:solidFill>
                <a:latin typeface="+mj-lt"/>
                <a:ea typeface="+mj-ea"/>
                <a:cs typeface="+mj-cs"/>
              </a:defRPr>
            </a:lvl1pPr>
          </a:lstStyle>
          <a:p>
            <a:pPr algn="ctr"/>
            <a:r>
              <a:rPr lang="en-US" b="1" dirty="0">
                <a:solidFill>
                  <a:schemeClr val="bg2">
                    <a:lumMod val="50000"/>
                  </a:schemeClr>
                </a:solidFill>
                <a:latin typeface="Arial Narrow" panose="020B0604020202020204" pitchFamily="34" charset="0"/>
                <a:cs typeface="Arial Narrow" panose="020B0604020202020204" pitchFamily="34" charset="0"/>
              </a:rPr>
              <a:t>1. Divine Opportunities</a:t>
            </a:r>
          </a:p>
        </p:txBody>
      </p:sp>
      <p:sp>
        <p:nvSpPr>
          <p:cNvPr id="9" name="Triangle 8">
            <a:extLst>
              <a:ext uri="{FF2B5EF4-FFF2-40B4-BE49-F238E27FC236}">
                <a16:creationId xmlns:a16="http://schemas.microsoft.com/office/drawing/2014/main" id="{0810EF8B-C76C-F760-79DF-22B47BBA0BFE}"/>
              </a:ext>
            </a:extLst>
          </p:cNvPr>
          <p:cNvSpPr/>
          <p:nvPr/>
        </p:nvSpPr>
        <p:spPr>
          <a:xfrm rot="5400000">
            <a:off x="4326382" y="2322180"/>
            <a:ext cx="2459864" cy="2043448"/>
          </a:xfrm>
          <a:prstGeom prst="triangl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A6BB56C-538C-A03C-8439-47A2E6DBFE70}"/>
              </a:ext>
            </a:extLst>
          </p:cNvPr>
          <p:cNvSpPr txBox="1"/>
          <p:nvPr/>
        </p:nvSpPr>
        <p:spPr>
          <a:xfrm>
            <a:off x="0" y="433797"/>
            <a:ext cx="4185634" cy="1107996"/>
          </a:xfrm>
          <a:prstGeom prst="rect">
            <a:avLst/>
          </a:prstGeom>
          <a:solidFill>
            <a:schemeClr val="tx1"/>
          </a:solidFill>
        </p:spPr>
        <p:txBody>
          <a:bodyPr wrap="square" rtlCol="0">
            <a:spAutoFit/>
          </a:bodyPr>
          <a:lstStyle/>
          <a:p>
            <a:pPr algn="ctr"/>
            <a:r>
              <a:rPr lang="en-US" sz="6600" b="1" dirty="0">
                <a:solidFill>
                  <a:schemeClr val="bg1"/>
                </a:solidFill>
                <a:latin typeface="Arial" panose="020B0604020202020204" pitchFamily="34" charset="0"/>
                <a:cs typeface="Arial" panose="020B0604020202020204" pitchFamily="34" charset="0"/>
              </a:rPr>
              <a:t>O</a:t>
            </a:r>
            <a:r>
              <a:rPr lang="en-US" sz="3600" b="1" dirty="0">
                <a:solidFill>
                  <a:schemeClr val="bg1"/>
                </a:solidFill>
                <a:latin typeface="Arial" panose="020B0604020202020204" pitchFamily="34" charset="0"/>
                <a:cs typeface="Arial" panose="020B0604020202020204" pitchFamily="34" charset="0"/>
              </a:rPr>
              <a:t>BSERVATION</a:t>
            </a:r>
          </a:p>
        </p:txBody>
      </p:sp>
      <p:sp>
        <p:nvSpPr>
          <p:cNvPr id="7" name="Oval 6">
            <a:extLst>
              <a:ext uri="{FF2B5EF4-FFF2-40B4-BE49-F238E27FC236}">
                <a16:creationId xmlns:a16="http://schemas.microsoft.com/office/drawing/2014/main" id="{1B59021B-1772-E446-A598-2C144D706B0D}"/>
              </a:ext>
            </a:extLst>
          </p:cNvPr>
          <p:cNvSpPr/>
          <p:nvPr/>
        </p:nvSpPr>
        <p:spPr>
          <a:xfrm>
            <a:off x="1315639" y="2062458"/>
            <a:ext cx="3928056" cy="245986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3" algn="ctr"/>
            <a:r>
              <a:rPr lang="en-AU" sz="4400" b="1" kern="0"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AU" sz="4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 for prayer</a:t>
            </a:r>
          </a:p>
        </p:txBody>
      </p:sp>
      <p:sp>
        <p:nvSpPr>
          <p:cNvPr id="8" name="Rounded Rectangle 7">
            <a:extLst>
              <a:ext uri="{FF2B5EF4-FFF2-40B4-BE49-F238E27FC236}">
                <a16:creationId xmlns:a16="http://schemas.microsoft.com/office/drawing/2014/main" id="{EDB2BCD8-EE16-38D0-7C77-967557172203}"/>
              </a:ext>
            </a:extLst>
          </p:cNvPr>
          <p:cNvSpPr/>
          <p:nvPr/>
        </p:nvSpPr>
        <p:spPr>
          <a:xfrm>
            <a:off x="6568225" y="2010943"/>
            <a:ext cx="4155583" cy="2562897"/>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58775" indent="-347663" algn="ctr">
              <a:buFont typeface="Arial" panose="020B0604020202020204" pitchFamily="34" charset="0"/>
              <a:buChar char="•"/>
            </a:pPr>
            <a:r>
              <a:rPr lang="en-AU" sz="4400" b="1" kern="0" dirty="0">
                <a:solidFill>
                  <a:srgbClr val="000000"/>
                </a:solidFill>
                <a:latin typeface="Arial" panose="020B0604020202020204" pitchFamily="34" charset="0"/>
                <a:ea typeface="Calibri" panose="020F0502020204030204" pitchFamily="34" charset="0"/>
                <a:cs typeface="Arial" panose="020B0604020202020204" pitchFamily="34" charset="0"/>
              </a:rPr>
              <a:t>Persevere</a:t>
            </a:r>
          </a:p>
          <a:p>
            <a:pPr marL="358775" indent="-347663" algn="ctr">
              <a:buFont typeface="Arial" panose="020B0604020202020204" pitchFamily="34" charset="0"/>
              <a:buChar char="•"/>
            </a:pPr>
            <a:r>
              <a:rPr lang="en-AU" sz="44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Watchful</a:t>
            </a:r>
          </a:p>
          <a:p>
            <a:pPr marL="358775" indent="-347663" algn="ctr">
              <a:buFont typeface="Arial" panose="020B0604020202020204" pitchFamily="34" charset="0"/>
              <a:buChar char="•"/>
            </a:pPr>
            <a:r>
              <a:rPr lang="en-AU" sz="4400" b="1" kern="0" dirty="0">
                <a:solidFill>
                  <a:srgbClr val="000000"/>
                </a:solidFill>
                <a:latin typeface="Arial" panose="020B0604020202020204" pitchFamily="34" charset="0"/>
                <a:ea typeface="Calibri" panose="020F0502020204030204" pitchFamily="34" charset="0"/>
                <a:cs typeface="Arial" panose="020B0604020202020204" pitchFamily="34" charset="0"/>
              </a:rPr>
              <a:t>Thankful</a:t>
            </a:r>
            <a:endParaRPr lang="en-AU" sz="6000" b="1"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2155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3ACC4E-B8AB-B48B-D2A3-DABF50ED734C}"/>
              </a:ext>
            </a:extLst>
          </p:cNvPr>
          <p:cNvPicPr>
            <a:picLocks noChangeAspect="1"/>
          </p:cNvPicPr>
          <p:nvPr/>
        </p:nvPicPr>
        <p:blipFill>
          <a:blip r:embed="rId2"/>
          <a:stretch>
            <a:fillRect/>
          </a:stretch>
        </p:blipFill>
        <p:spPr>
          <a:xfrm>
            <a:off x="0" y="0"/>
            <a:ext cx="12191999" cy="6858000"/>
          </a:xfrm>
          <a:prstGeom prst="rect">
            <a:avLst/>
          </a:prstGeom>
        </p:spPr>
      </p:pic>
      <p:sp>
        <p:nvSpPr>
          <p:cNvPr id="4" name="Title 1">
            <a:extLst>
              <a:ext uri="{FF2B5EF4-FFF2-40B4-BE49-F238E27FC236}">
                <a16:creationId xmlns:a16="http://schemas.microsoft.com/office/drawing/2014/main" id="{8CE527D7-5C62-0B88-24C2-B0FCD95CECBC}"/>
              </a:ext>
            </a:extLst>
          </p:cNvPr>
          <p:cNvSpPr txBox="1">
            <a:spLocks/>
          </p:cNvSpPr>
          <p:nvPr/>
        </p:nvSpPr>
        <p:spPr>
          <a:xfrm>
            <a:off x="4185633" y="433797"/>
            <a:ext cx="8006365" cy="1107996"/>
          </a:xfrm>
          <a:prstGeom prst="rect">
            <a:avLst/>
          </a:prstGeom>
        </p:spPr>
        <p:txBody>
          <a:bodyPr/>
          <a:lstStyle>
            <a:lvl1pPr algn="l" defTabSz="914400" rtl="0" eaLnBrk="1" latinLnBrk="0" hangingPunct="1">
              <a:lnSpc>
                <a:spcPct val="100000"/>
              </a:lnSpc>
              <a:spcBef>
                <a:spcPct val="0"/>
              </a:spcBef>
              <a:buNone/>
              <a:defRPr sz="6000" b="0" kern="1200" cap="none" spc="120" baseline="0">
                <a:solidFill>
                  <a:schemeClr val="bg1"/>
                </a:solidFill>
                <a:latin typeface="+mj-lt"/>
                <a:ea typeface="+mj-ea"/>
                <a:cs typeface="+mj-cs"/>
              </a:defRPr>
            </a:lvl1pPr>
          </a:lstStyle>
          <a:p>
            <a:pPr algn="ctr"/>
            <a:r>
              <a:rPr lang="en-US" b="1" dirty="0">
                <a:solidFill>
                  <a:schemeClr val="bg2">
                    <a:lumMod val="50000"/>
                  </a:schemeClr>
                </a:solidFill>
                <a:latin typeface="Arial Narrow" panose="020B0604020202020204" pitchFamily="34" charset="0"/>
                <a:cs typeface="Arial Narrow" panose="020B0604020202020204" pitchFamily="34" charset="0"/>
              </a:rPr>
              <a:t>1. Divine Opportunities</a:t>
            </a:r>
          </a:p>
        </p:txBody>
      </p:sp>
      <p:sp>
        <p:nvSpPr>
          <p:cNvPr id="9" name="Triangle 8">
            <a:extLst>
              <a:ext uri="{FF2B5EF4-FFF2-40B4-BE49-F238E27FC236}">
                <a16:creationId xmlns:a16="http://schemas.microsoft.com/office/drawing/2014/main" id="{0810EF8B-C76C-F760-79DF-22B47BBA0BFE}"/>
              </a:ext>
            </a:extLst>
          </p:cNvPr>
          <p:cNvSpPr/>
          <p:nvPr/>
        </p:nvSpPr>
        <p:spPr>
          <a:xfrm rot="5400000">
            <a:off x="3726429" y="2705009"/>
            <a:ext cx="2233408" cy="1134134"/>
          </a:xfrm>
          <a:prstGeom prst="triangle">
            <a:avLst>
              <a:gd name="adj" fmla="val 5052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A6BB56C-538C-A03C-8439-47A2E6DBFE70}"/>
              </a:ext>
            </a:extLst>
          </p:cNvPr>
          <p:cNvSpPr txBox="1"/>
          <p:nvPr/>
        </p:nvSpPr>
        <p:spPr>
          <a:xfrm>
            <a:off x="0" y="433797"/>
            <a:ext cx="4185634" cy="1107996"/>
          </a:xfrm>
          <a:prstGeom prst="rect">
            <a:avLst/>
          </a:prstGeom>
          <a:solidFill>
            <a:schemeClr val="tx1"/>
          </a:solidFill>
        </p:spPr>
        <p:txBody>
          <a:bodyPr wrap="square" rtlCol="0">
            <a:spAutoFit/>
          </a:bodyPr>
          <a:lstStyle/>
          <a:p>
            <a:pPr algn="ctr"/>
            <a:r>
              <a:rPr lang="en-US" sz="6600" b="1" dirty="0">
                <a:solidFill>
                  <a:schemeClr val="bg1"/>
                </a:solidFill>
                <a:latin typeface="Arial" panose="020B0604020202020204" pitchFamily="34" charset="0"/>
                <a:cs typeface="Arial" panose="020B0604020202020204" pitchFamily="34" charset="0"/>
              </a:rPr>
              <a:t>O</a:t>
            </a:r>
            <a:r>
              <a:rPr lang="en-US" sz="3600" b="1" dirty="0">
                <a:solidFill>
                  <a:schemeClr val="bg1"/>
                </a:solidFill>
                <a:latin typeface="Arial" panose="020B0604020202020204" pitchFamily="34" charset="0"/>
                <a:cs typeface="Arial" panose="020B0604020202020204" pitchFamily="34" charset="0"/>
              </a:rPr>
              <a:t>BSERVATION</a:t>
            </a:r>
          </a:p>
        </p:txBody>
      </p:sp>
      <p:sp>
        <p:nvSpPr>
          <p:cNvPr id="7" name="Oval 6">
            <a:extLst>
              <a:ext uri="{FF2B5EF4-FFF2-40B4-BE49-F238E27FC236}">
                <a16:creationId xmlns:a16="http://schemas.microsoft.com/office/drawing/2014/main" id="{1B59021B-1772-E446-A598-2C144D706B0D}"/>
              </a:ext>
            </a:extLst>
          </p:cNvPr>
          <p:cNvSpPr/>
          <p:nvPr/>
        </p:nvSpPr>
        <p:spPr>
          <a:xfrm>
            <a:off x="888003" y="1905612"/>
            <a:ext cx="3928056" cy="269904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3" algn="ctr"/>
            <a:r>
              <a:rPr lang="en-AU" sz="4800" b="1" kern="0"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AU" sz="4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 for tenacity</a:t>
            </a:r>
          </a:p>
        </p:txBody>
      </p:sp>
      <p:sp>
        <p:nvSpPr>
          <p:cNvPr id="8" name="Rounded Rectangle 7">
            <a:extLst>
              <a:ext uri="{FF2B5EF4-FFF2-40B4-BE49-F238E27FC236}">
                <a16:creationId xmlns:a16="http://schemas.microsoft.com/office/drawing/2014/main" id="{EDB2BCD8-EE16-38D0-7C77-967557172203}"/>
              </a:ext>
            </a:extLst>
          </p:cNvPr>
          <p:cNvSpPr/>
          <p:nvPr/>
        </p:nvSpPr>
        <p:spPr>
          <a:xfrm>
            <a:off x="5410200" y="1736173"/>
            <a:ext cx="5900533" cy="3011836"/>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3" algn="ctr"/>
            <a:r>
              <a:rPr lang="en-AU" sz="4400" kern="0" dirty="0">
                <a:solidFill>
                  <a:srgbClr val="000000"/>
                </a:solidFill>
                <a:latin typeface="Arial" panose="020B0604020202020204" pitchFamily="34" charset="0"/>
                <a:ea typeface="Calibri" panose="020F0502020204030204" pitchFamily="34" charset="0"/>
                <a:cs typeface="Arial" panose="020B0604020202020204" pitchFamily="34" charset="0"/>
              </a:rPr>
              <a:t>Talk about… the </a:t>
            </a:r>
            <a:r>
              <a:rPr lang="en-AU" sz="4400" b="1" kern="0" dirty="0">
                <a:solidFill>
                  <a:srgbClr val="000000"/>
                </a:solidFill>
                <a:latin typeface="Arial" panose="020B0604020202020204" pitchFamily="34" charset="0"/>
                <a:ea typeface="Calibri" panose="020F0502020204030204" pitchFamily="34" charset="0"/>
                <a:cs typeface="Arial" panose="020B0604020202020204" pitchFamily="34" charset="0"/>
              </a:rPr>
              <a:t>mystery</a:t>
            </a:r>
            <a:r>
              <a:rPr lang="en-AU" sz="4400" kern="0" dirty="0">
                <a:solidFill>
                  <a:srgbClr val="000000"/>
                </a:solidFill>
                <a:latin typeface="Arial" panose="020B0604020202020204" pitchFamily="34" charset="0"/>
                <a:ea typeface="Calibri" panose="020F0502020204030204" pitchFamily="34" charset="0"/>
                <a:cs typeface="Arial" panose="020B0604020202020204" pitchFamily="34" charset="0"/>
              </a:rPr>
              <a:t> and </a:t>
            </a:r>
            <a:r>
              <a:rPr lang="en-AU" sz="4400" b="1" kern="0" dirty="0">
                <a:solidFill>
                  <a:srgbClr val="000000"/>
                </a:solidFill>
                <a:latin typeface="Arial" panose="020B0604020202020204" pitchFamily="34" charset="0"/>
                <a:ea typeface="Calibri" panose="020F0502020204030204" pitchFamily="34" charset="0"/>
                <a:cs typeface="Arial" panose="020B0604020202020204" pitchFamily="34" charset="0"/>
              </a:rPr>
              <a:t>supremacy</a:t>
            </a:r>
            <a:r>
              <a:rPr lang="en-AU" sz="4400" kern="0" dirty="0">
                <a:solidFill>
                  <a:srgbClr val="000000"/>
                </a:solidFill>
                <a:latin typeface="Arial" panose="020B0604020202020204" pitchFamily="34" charset="0"/>
                <a:ea typeface="Calibri" panose="020F0502020204030204" pitchFamily="34" charset="0"/>
                <a:cs typeface="Arial" panose="020B0604020202020204" pitchFamily="34" charset="0"/>
              </a:rPr>
              <a:t> of </a:t>
            </a:r>
            <a:r>
              <a:rPr lang="en-AU" sz="4400" b="1" kern="0" dirty="0">
                <a:solidFill>
                  <a:srgbClr val="000000"/>
                </a:solidFill>
                <a:latin typeface="Arial" panose="020B0604020202020204" pitchFamily="34" charset="0"/>
                <a:ea typeface="Calibri" panose="020F0502020204030204" pitchFamily="34" charset="0"/>
                <a:cs typeface="Arial" panose="020B0604020202020204" pitchFamily="34" charset="0"/>
              </a:rPr>
              <a:t>Christ </a:t>
            </a:r>
          </a:p>
          <a:p>
            <a:pPr marL="11113" algn="ctr"/>
            <a:r>
              <a:rPr lang="en-AU" sz="3200" kern="0" dirty="0">
                <a:solidFill>
                  <a:srgbClr val="000000"/>
                </a:solidFill>
                <a:latin typeface="Arial" panose="020B0604020202020204" pitchFamily="34" charset="0"/>
                <a:ea typeface="Calibri" panose="020F0502020204030204" pitchFamily="34" charset="0"/>
                <a:cs typeface="Arial" panose="020B0604020202020204" pitchFamily="34" charset="0"/>
              </a:rPr>
              <a:t>(Col 1:15-20)</a:t>
            </a:r>
            <a:endParaRPr lang="en-AU" sz="6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74232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0D2615-803F-7EB6-14FB-90E04CD3394D}"/>
              </a:ext>
            </a:extLst>
          </p:cNvPr>
          <p:cNvPicPr>
            <a:picLocks noChangeAspect="1"/>
          </p:cNvPicPr>
          <p:nvPr/>
        </p:nvPicPr>
        <p:blipFill>
          <a:blip r:embed="rId2"/>
          <a:stretch>
            <a:fillRect/>
          </a:stretch>
        </p:blipFill>
        <p:spPr>
          <a:xfrm>
            <a:off x="0" y="0"/>
            <a:ext cx="12191999" cy="6858000"/>
          </a:xfrm>
          <a:prstGeom prst="rect">
            <a:avLst/>
          </a:prstGeom>
        </p:spPr>
      </p:pic>
      <p:sp>
        <p:nvSpPr>
          <p:cNvPr id="9" name="Title 1">
            <a:extLst>
              <a:ext uri="{FF2B5EF4-FFF2-40B4-BE49-F238E27FC236}">
                <a16:creationId xmlns:a16="http://schemas.microsoft.com/office/drawing/2014/main" id="{C7D1897B-7823-1F2B-6A09-6C8334D32B24}"/>
              </a:ext>
            </a:extLst>
          </p:cNvPr>
          <p:cNvSpPr txBox="1">
            <a:spLocks/>
          </p:cNvSpPr>
          <p:nvPr/>
        </p:nvSpPr>
        <p:spPr>
          <a:xfrm>
            <a:off x="4185633" y="433797"/>
            <a:ext cx="8006365" cy="1107996"/>
          </a:xfrm>
          <a:prstGeom prst="rect">
            <a:avLst/>
          </a:prstGeom>
        </p:spPr>
        <p:txBody>
          <a:bodyPr/>
          <a:lstStyle>
            <a:lvl1pPr algn="l" defTabSz="914400" rtl="0" eaLnBrk="1" latinLnBrk="0" hangingPunct="1">
              <a:lnSpc>
                <a:spcPct val="100000"/>
              </a:lnSpc>
              <a:spcBef>
                <a:spcPct val="0"/>
              </a:spcBef>
              <a:buNone/>
              <a:defRPr sz="6000" b="0" kern="1200" cap="none" spc="120" baseline="0">
                <a:solidFill>
                  <a:schemeClr val="bg1"/>
                </a:solidFill>
                <a:latin typeface="+mj-lt"/>
                <a:ea typeface="+mj-ea"/>
                <a:cs typeface="+mj-cs"/>
              </a:defRPr>
            </a:lvl1pPr>
          </a:lstStyle>
          <a:p>
            <a:pPr algn="ctr"/>
            <a:r>
              <a:rPr lang="en-US" b="1" dirty="0">
                <a:solidFill>
                  <a:schemeClr val="bg2">
                    <a:lumMod val="50000"/>
                  </a:schemeClr>
                </a:solidFill>
                <a:latin typeface="Arial Narrow" panose="020B0604020202020204" pitchFamily="34" charset="0"/>
                <a:cs typeface="Arial Narrow" panose="020B0604020202020204" pitchFamily="34" charset="0"/>
              </a:rPr>
              <a:t>1. Divine Opportunities</a:t>
            </a:r>
          </a:p>
        </p:txBody>
      </p:sp>
      <p:sp>
        <p:nvSpPr>
          <p:cNvPr id="5" name="Right Arrow 4">
            <a:extLst>
              <a:ext uri="{FF2B5EF4-FFF2-40B4-BE49-F238E27FC236}">
                <a16:creationId xmlns:a16="http://schemas.microsoft.com/office/drawing/2014/main" id="{454AD1B5-EE4F-4B13-4F97-990CDB4854A9}"/>
              </a:ext>
            </a:extLst>
          </p:cNvPr>
          <p:cNvSpPr/>
          <p:nvPr/>
        </p:nvSpPr>
        <p:spPr>
          <a:xfrm>
            <a:off x="4752303" y="3082949"/>
            <a:ext cx="4018210" cy="4250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A6BB56C-538C-A03C-8439-47A2E6DBFE70}"/>
              </a:ext>
            </a:extLst>
          </p:cNvPr>
          <p:cNvSpPr txBox="1"/>
          <p:nvPr/>
        </p:nvSpPr>
        <p:spPr>
          <a:xfrm>
            <a:off x="0" y="433797"/>
            <a:ext cx="4185634" cy="1107996"/>
          </a:xfrm>
          <a:prstGeom prst="rect">
            <a:avLst/>
          </a:prstGeom>
          <a:solidFill>
            <a:schemeClr val="tx1"/>
          </a:solidFill>
        </p:spPr>
        <p:txBody>
          <a:bodyPr wrap="square" rtlCol="0">
            <a:spAutoFit/>
          </a:bodyPr>
          <a:lstStyle/>
          <a:p>
            <a:pPr algn="ctr"/>
            <a:r>
              <a:rPr lang="en-US" sz="6600" b="1" dirty="0">
                <a:solidFill>
                  <a:schemeClr val="bg1"/>
                </a:solidFill>
                <a:latin typeface="Arial" panose="020B0604020202020204" pitchFamily="34" charset="0"/>
                <a:cs typeface="Arial" panose="020B0604020202020204" pitchFamily="34" charset="0"/>
              </a:rPr>
              <a:t>O</a:t>
            </a:r>
            <a:r>
              <a:rPr lang="en-US" sz="3600" b="1" dirty="0">
                <a:solidFill>
                  <a:schemeClr val="bg1"/>
                </a:solidFill>
                <a:latin typeface="Arial" panose="020B0604020202020204" pitchFamily="34" charset="0"/>
                <a:cs typeface="Arial" panose="020B0604020202020204" pitchFamily="34" charset="0"/>
              </a:rPr>
              <a:t>BSERVATION</a:t>
            </a:r>
          </a:p>
        </p:txBody>
      </p:sp>
      <p:sp>
        <p:nvSpPr>
          <p:cNvPr id="8" name="Rounded Rectangle 7">
            <a:extLst>
              <a:ext uri="{FF2B5EF4-FFF2-40B4-BE49-F238E27FC236}">
                <a16:creationId xmlns:a16="http://schemas.microsoft.com/office/drawing/2014/main" id="{EDB2BCD8-EE16-38D0-7C77-967557172203}"/>
              </a:ext>
            </a:extLst>
          </p:cNvPr>
          <p:cNvSpPr/>
          <p:nvPr/>
        </p:nvSpPr>
        <p:spPr>
          <a:xfrm>
            <a:off x="424996" y="1857162"/>
            <a:ext cx="4327307" cy="2812809"/>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58775" indent="-347663" algn="ctr">
              <a:buFont typeface="Arial" panose="020B0604020202020204" pitchFamily="34" charset="0"/>
              <a:buChar char="•"/>
            </a:pPr>
            <a:r>
              <a:rPr lang="en-AU" sz="4400" kern="0" dirty="0">
                <a:solidFill>
                  <a:srgbClr val="000000"/>
                </a:solidFill>
                <a:latin typeface="Arial" panose="020B0604020202020204" pitchFamily="34" charset="0"/>
                <a:ea typeface="Calibri" panose="020F0502020204030204" pitchFamily="34" charset="0"/>
                <a:cs typeface="Arial" panose="020B0604020202020204" pitchFamily="34" charset="0"/>
              </a:rPr>
              <a:t>Determined</a:t>
            </a:r>
          </a:p>
          <a:p>
            <a:pPr marL="358775" indent="-347663" algn="ctr">
              <a:buFont typeface="Arial" panose="020B0604020202020204" pitchFamily="34" charset="0"/>
              <a:buChar char="•"/>
            </a:pPr>
            <a:r>
              <a:rPr lang="en-AU" sz="44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Gracious</a:t>
            </a:r>
          </a:p>
          <a:p>
            <a:pPr marL="358775" indent="-347663" algn="ctr">
              <a:buFont typeface="Arial" panose="020B0604020202020204" pitchFamily="34" charset="0"/>
              <a:buChar char="•"/>
            </a:pPr>
            <a:r>
              <a:rPr lang="en-AU" sz="4400" kern="0" dirty="0">
                <a:solidFill>
                  <a:srgbClr val="000000"/>
                </a:solidFill>
                <a:latin typeface="Arial" panose="020B0604020202020204" pitchFamily="34" charset="0"/>
                <a:ea typeface="Calibri" panose="020F0502020204030204" pitchFamily="34" charset="0"/>
                <a:cs typeface="Arial" panose="020B0604020202020204" pitchFamily="34" charset="0"/>
              </a:rPr>
              <a:t>Attractive </a:t>
            </a:r>
            <a:r>
              <a:rPr lang="en-AU" sz="3600" kern="0" dirty="0">
                <a:solidFill>
                  <a:srgbClr val="000000"/>
                </a:solidFill>
                <a:latin typeface="Arial" panose="020B0604020202020204" pitchFamily="34" charset="0"/>
                <a:ea typeface="Calibri" panose="020F0502020204030204" pitchFamily="34" charset="0"/>
                <a:cs typeface="Arial" panose="020B0604020202020204" pitchFamily="34" charset="0"/>
              </a:rPr>
              <a:t>(above criticism)</a:t>
            </a:r>
            <a:endParaRPr lang="en-AU" sz="66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ounded Rectangle 2">
            <a:extLst>
              <a:ext uri="{FF2B5EF4-FFF2-40B4-BE49-F238E27FC236}">
                <a16:creationId xmlns:a16="http://schemas.microsoft.com/office/drawing/2014/main" id="{604DA6A4-6D6B-0FCC-53EA-0BD6AF4A8779}"/>
              </a:ext>
            </a:extLst>
          </p:cNvPr>
          <p:cNvSpPr/>
          <p:nvPr/>
        </p:nvSpPr>
        <p:spPr>
          <a:xfrm>
            <a:off x="4932606" y="2407272"/>
            <a:ext cx="3451537" cy="1841677"/>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3" algn="ctr"/>
            <a:r>
              <a:rPr lang="en-AU" sz="4400" kern="0" dirty="0">
                <a:solidFill>
                  <a:srgbClr val="000000"/>
                </a:solidFill>
                <a:latin typeface="Arial" panose="020B0604020202020204" pitchFamily="34" charset="0"/>
                <a:ea typeface="Calibri" panose="020F0502020204030204" pitchFamily="34" charset="0"/>
                <a:cs typeface="Arial" panose="020B0604020202020204" pitchFamily="34" charset="0"/>
              </a:rPr>
              <a:t>Tell our faith wisely</a:t>
            </a:r>
            <a:endParaRPr lang="en-AU" sz="60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Oval 3">
            <a:extLst>
              <a:ext uri="{FF2B5EF4-FFF2-40B4-BE49-F238E27FC236}">
                <a16:creationId xmlns:a16="http://schemas.microsoft.com/office/drawing/2014/main" id="{5C2B916E-C110-CBF3-5A75-0391BC44CE89}"/>
              </a:ext>
            </a:extLst>
          </p:cNvPr>
          <p:cNvSpPr/>
          <p:nvPr/>
        </p:nvSpPr>
        <p:spPr>
          <a:xfrm>
            <a:off x="8753348" y="1925845"/>
            <a:ext cx="3026535" cy="2717441"/>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3" algn="ctr"/>
            <a:r>
              <a:rPr lang="en-AU" sz="4400" b="1" kern="0" dirty="0">
                <a:solidFill>
                  <a:schemeClr val="bg1"/>
                </a:solidFill>
                <a:latin typeface="Arial" panose="020B0604020202020204" pitchFamily="34" charset="0"/>
                <a:ea typeface="Times New Roman" panose="02020603050405020304" pitchFamily="18" charset="0"/>
                <a:cs typeface="Arial" panose="020B0604020202020204" pitchFamily="34" charset="0"/>
              </a:rPr>
              <a:t>Drawn to Christ</a:t>
            </a:r>
            <a:endParaRPr lang="en-AU" sz="44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2527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B5C30D-6110-0D39-657A-14F10E7B6DDE}"/>
              </a:ext>
            </a:extLst>
          </p:cNvPr>
          <p:cNvPicPr>
            <a:picLocks noChangeAspect="1"/>
          </p:cNvPicPr>
          <p:nvPr/>
        </p:nvPicPr>
        <p:blipFill>
          <a:blip r:embed="rId3"/>
          <a:stretch>
            <a:fillRect/>
          </a:stretch>
        </p:blipFill>
        <p:spPr>
          <a:xfrm>
            <a:off x="0" y="0"/>
            <a:ext cx="12191999" cy="6858000"/>
          </a:xfrm>
          <a:prstGeom prst="rect">
            <a:avLst/>
          </a:prstGeom>
        </p:spPr>
      </p:pic>
      <p:sp>
        <p:nvSpPr>
          <p:cNvPr id="5" name="Title 1">
            <a:extLst>
              <a:ext uri="{FF2B5EF4-FFF2-40B4-BE49-F238E27FC236}">
                <a16:creationId xmlns:a16="http://schemas.microsoft.com/office/drawing/2014/main" id="{FD51275B-5CF7-A522-CB37-5FDA67A4DE6D}"/>
              </a:ext>
            </a:extLst>
          </p:cNvPr>
          <p:cNvSpPr txBox="1">
            <a:spLocks/>
          </p:cNvSpPr>
          <p:nvPr/>
        </p:nvSpPr>
        <p:spPr>
          <a:xfrm>
            <a:off x="4185633" y="433797"/>
            <a:ext cx="8006365" cy="1107996"/>
          </a:xfrm>
          <a:prstGeom prst="rect">
            <a:avLst/>
          </a:prstGeom>
        </p:spPr>
        <p:txBody>
          <a:bodyPr/>
          <a:lstStyle>
            <a:lvl1pPr algn="l" defTabSz="914400" rtl="0" eaLnBrk="1" latinLnBrk="0" hangingPunct="1">
              <a:lnSpc>
                <a:spcPct val="100000"/>
              </a:lnSpc>
              <a:spcBef>
                <a:spcPct val="0"/>
              </a:spcBef>
              <a:buNone/>
              <a:defRPr sz="6000" b="0" kern="1200" cap="none" spc="120" baseline="0">
                <a:solidFill>
                  <a:schemeClr val="bg1"/>
                </a:solidFill>
                <a:latin typeface="+mj-lt"/>
                <a:ea typeface="+mj-ea"/>
                <a:cs typeface="+mj-cs"/>
              </a:defRPr>
            </a:lvl1pPr>
          </a:lstStyle>
          <a:p>
            <a:pPr algn="ctr"/>
            <a:r>
              <a:rPr lang="en-US" b="1" dirty="0">
                <a:solidFill>
                  <a:schemeClr val="bg2">
                    <a:lumMod val="50000"/>
                  </a:schemeClr>
                </a:solidFill>
                <a:latin typeface="Arial Narrow" panose="020B0604020202020204" pitchFamily="34" charset="0"/>
                <a:cs typeface="Arial Narrow" panose="020B0604020202020204" pitchFamily="34" charset="0"/>
              </a:rPr>
              <a:t>1. Divine Opportunities</a:t>
            </a:r>
          </a:p>
        </p:txBody>
      </p:sp>
      <p:sp>
        <p:nvSpPr>
          <p:cNvPr id="6" name="TextBox 5">
            <a:extLst>
              <a:ext uri="{FF2B5EF4-FFF2-40B4-BE49-F238E27FC236}">
                <a16:creationId xmlns:a16="http://schemas.microsoft.com/office/drawing/2014/main" id="{2A6BB56C-538C-A03C-8439-47A2E6DBFE70}"/>
              </a:ext>
            </a:extLst>
          </p:cNvPr>
          <p:cNvSpPr txBox="1"/>
          <p:nvPr/>
        </p:nvSpPr>
        <p:spPr>
          <a:xfrm>
            <a:off x="0" y="433797"/>
            <a:ext cx="4185634" cy="1107996"/>
          </a:xfrm>
          <a:prstGeom prst="rect">
            <a:avLst/>
          </a:prstGeom>
          <a:solidFill>
            <a:schemeClr val="tx1"/>
          </a:solidFill>
        </p:spPr>
        <p:txBody>
          <a:bodyPr wrap="square" rtlCol="0">
            <a:spAutoFit/>
          </a:bodyPr>
          <a:lstStyle/>
          <a:p>
            <a:pPr algn="ctr"/>
            <a:r>
              <a:rPr lang="en-US" sz="6600" b="1" dirty="0">
                <a:solidFill>
                  <a:schemeClr val="bg1"/>
                </a:solidFill>
                <a:latin typeface="Arial" panose="020B0604020202020204" pitchFamily="34" charset="0"/>
                <a:cs typeface="Arial" panose="020B0604020202020204" pitchFamily="34" charset="0"/>
              </a:rPr>
              <a:t>A</a:t>
            </a:r>
            <a:r>
              <a:rPr lang="en-US" sz="3600" b="1" dirty="0">
                <a:solidFill>
                  <a:schemeClr val="bg1"/>
                </a:solidFill>
                <a:latin typeface="Arial" panose="020B0604020202020204" pitchFamily="34" charset="0"/>
                <a:cs typeface="Arial" panose="020B0604020202020204" pitchFamily="34" charset="0"/>
              </a:rPr>
              <a:t>PPLICATION</a:t>
            </a:r>
          </a:p>
        </p:txBody>
      </p:sp>
      <p:graphicFrame>
        <p:nvGraphicFramePr>
          <p:cNvPr id="4" name="Table 4">
            <a:extLst>
              <a:ext uri="{FF2B5EF4-FFF2-40B4-BE49-F238E27FC236}">
                <a16:creationId xmlns:a16="http://schemas.microsoft.com/office/drawing/2014/main" id="{4959251E-C586-9899-8EB8-6A65C64D9514}"/>
              </a:ext>
            </a:extLst>
          </p:cNvPr>
          <p:cNvGraphicFramePr>
            <a:graphicFrameLocks noGrp="1"/>
          </p:cNvGraphicFramePr>
          <p:nvPr>
            <p:extLst>
              <p:ext uri="{D42A27DB-BD31-4B8C-83A1-F6EECF244321}">
                <p14:modId xmlns:p14="http://schemas.microsoft.com/office/powerpoint/2010/main" val="633164399"/>
              </p:ext>
            </p:extLst>
          </p:nvPr>
        </p:nvGraphicFramePr>
        <p:xfrm>
          <a:off x="228600" y="1602996"/>
          <a:ext cx="11745686" cy="3291840"/>
        </p:xfrm>
        <a:graphic>
          <a:graphicData uri="http://schemas.openxmlformats.org/drawingml/2006/table">
            <a:tbl>
              <a:tblPr firstRow="1" bandRow="1">
                <a:tableStyleId>{5C22544A-7EE6-4342-B048-85BDC9FD1C3A}</a:tableStyleId>
              </a:tblPr>
              <a:tblGrid>
                <a:gridCol w="2939143">
                  <a:extLst>
                    <a:ext uri="{9D8B030D-6E8A-4147-A177-3AD203B41FA5}">
                      <a16:colId xmlns:a16="http://schemas.microsoft.com/office/drawing/2014/main" val="1791620057"/>
                    </a:ext>
                  </a:extLst>
                </a:gridCol>
                <a:gridCol w="8806543">
                  <a:extLst>
                    <a:ext uri="{9D8B030D-6E8A-4147-A177-3AD203B41FA5}">
                      <a16:colId xmlns:a16="http://schemas.microsoft.com/office/drawing/2014/main" val="2631172561"/>
                    </a:ext>
                  </a:extLst>
                </a:gridCol>
              </a:tblGrid>
              <a:tr h="370840">
                <a:tc>
                  <a:txBody>
                    <a:bodyPr/>
                    <a:lstStyle/>
                    <a:p>
                      <a:r>
                        <a:rPr lang="en-US" sz="3200" i="1" dirty="0">
                          <a:latin typeface="Arial" panose="020B0604020202020204" pitchFamily="34" charset="0"/>
                          <a:cs typeface="Arial" panose="020B0604020202020204" pitchFamily="34" charset="0"/>
                        </a:rPr>
                        <a:t>Every...</a:t>
                      </a:r>
                    </a:p>
                  </a:txBody>
                  <a:tcPr>
                    <a:solidFill>
                      <a:schemeClr val="accent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i="1" dirty="0">
                          <a:latin typeface="Arial" panose="020B0604020202020204" pitchFamily="34" charset="0"/>
                          <a:cs typeface="Arial" panose="020B0604020202020204" pitchFamily="34" charset="0"/>
                        </a:rPr>
                        <a:t>Is an opportunity for...</a:t>
                      </a:r>
                    </a:p>
                  </a:txBody>
                  <a:tcPr>
                    <a:solidFill>
                      <a:schemeClr val="accent1">
                        <a:lumMod val="50000"/>
                      </a:schemeClr>
                    </a:solidFill>
                  </a:tcPr>
                </a:tc>
                <a:extLst>
                  <a:ext uri="{0D108BD9-81ED-4DB2-BD59-A6C34878D82A}">
                    <a16:rowId xmlns:a16="http://schemas.microsoft.com/office/drawing/2014/main" val="3876218231"/>
                  </a:ext>
                </a:extLst>
              </a:tr>
              <a:tr h="370840">
                <a:tc>
                  <a:txBody>
                    <a:bodyPr/>
                    <a:lstStyle/>
                    <a:p>
                      <a:r>
                        <a:rPr lang="en-US" sz="3200" b="1" dirty="0">
                          <a:latin typeface="Arial" panose="020B0604020202020204" pitchFamily="34" charset="0"/>
                          <a:cs typeface="Arial" panose="020B0604020202020204" pitchFamily="34" charset="0"/>
                        </a:rPr>
                        <a:t>Circumstance </a:t>
                      </a:r>
                      <a:r>
                        <a:rPr lang="en-US" sz="3200" b="0" dirty="0">
                          <a:latin typeface="Arial" panose="020B0604020202020204" pitchFamily="34" charset="0"/>
                          <a:cs typeface="Arial" panose="020B0604020202020204" pitchFamily="34" charset="0"/>
                        </a:rPr>
                        <a:t>or</a:t>
                      </a:r>
                      <a:r>
                        <a:rPr lang="en-US" sz="3200" b="1" dirty="0">
                          <a:latin typeface="Arial" panose="020B0604020202020204" pitchFamily="34" charset="0"/>
                          <a:cs typeface="Arial" panose="020B0604020202020204" pitchFamily="34" charset="0"/>
                        </a:rPr>
                        <a:t> situation</a:t>
                      </a:r>
                    </a:p>
                  </a:txBody>
                  <a:tcPr>
                    <a:solidFill>
                      <a:schemeClr val="accent1">
                        <a:lumMod val="20000"/>
                        <a:lumOff val="80000"/>
                      </a:schemeClr>
                    </a:solidFill>
                  </a:tcPr>
                </a:tc>
                <a:tc>
                  <a:txBody>
                    <a:bodyPr/>
                    <a:lstStyle/>
                    <a:p>
                      <a:r>
                        <a:rPr lang="en-US" sz="3200" dirty="0">
                          <a:latin typeface="Arial" panose="020B0604020202020204" pitchFamily="34" charset="0"/>
                          <a:cs typeface="Arial" panose="020B0604020202020204" pitchFamily="34" charset="0"/>
                        </a:rPr>
                        <a:t>God’s work in us; where Jesus can be glorified through us</a:t>
                      </a:r>
                    </a:p>
                  </a:txBody>
                  <a:tcPr>
                    <a:solidFill>
                      <a:schemeClr val="accent1">
                        <a:lumMod val="20000"/>
                        <a:lumOff val="80000"/>
                      </a:schemeClr>
                    </a:solidFill>
                  </a:tcPr>
                </a:tc>
                <a:extLst>
                  <a:ext uri="{0D108BD9-81ED-4DB2-BD59-A6C34878D82A}">
                    <a16:rowId xmlns:a16="http://schemas.microsoft.com/office/drawing/2014/main" val="564472514"/>
                  </a:ext>
                </a:extLst>
              </a:tr>
              <a:tr h="370840">
                <a:tc>
                  <a:txBody>
                    <a:bodyPr/>
                    <a:lstStyle/>
                    <a:p>
                      <a:r>
                        <a:rPr lang="en-US" sz="3200" b="1" dirty="0">
                          <a:latin typeface="Arial" panose="020B0604020202020204" pitchFamily="34" charset="0"/>
                          <a:cs typeface="Arial" panose="020B0604020202020204" pitchFamily="34" charset="0"/>
                        </a:rPr>
                        <a:t>Encounter</a:t>
                      </a:r>
                    </a:p>
                  </a:txBody>
                  <a:tcPr>
                    <a:solidFill>
                      <a:schemeClr val="accent6">
                        <a:lumMod val="20000"/>
                        <a:lumOff val="80000"/>
                      </a:schemeClr>
                    </a:solidFill>
                  </a:tcPr>
                </a:tc>
                <a:tc>
                  <a:txBody>
                    <a:bodyPr/>
                    <a:lstStyle/>
                    <a:p>
                      <a:r>
                        <a:rPr lang="en-US" sz="3200" dirty="0">
                          <a:latin typeface="Arial" panose="020B0604020202020204" pitchFamily="34" charset="0"/>
                          <a:cs typeface="Arial" panose="020B0604020202020204" pitchFamily="34" charset="0"/>
                        </a:rPr>
                        <a:t>Christ seen in us as the hope of glory</a:t>
                      </a:r>
                    </a:p>
                  </a:txBody>
                  <a:tcPr>
                    <a:solidFill>
                      <a:schemeClr val="accent6">
                        <a:lumMod val="20000"/>
                        <a:lumOff val="80000"/>
                      </a:schemeClr>
                    </a:solidFill>
                  </a:tcPr>
                </a:tc>
                <a:extLst>
                  <a:ext uri="{0D108BD9-81ED-4DB2-BD59-A6C34878D82A}">
                    <a16:rowId xmlns:a16="http://schemas.microsoft.com/office/drawing/2014/main" val="1860760130"/>
                  </a:ext>
                </a:extLst>
              </a:tr>
              <a:tr h="370840">
                <a:tc>
                  <a:txBody>
                    <a:bodyPr/>
                    <a:lstStyle/>
                    <a:p>
                      <a:r>
                        <a:rPr lang="en-US" sz="3200" b="1" dirty="0">
                          <a:latin typeface="Arial" panose="020B0604020202020204" pitchFamily="34" charset="0"/>
                          <a:cs typeface="Arial" panose="020B0604020202020204" pitchFamily="34" charset="0"/>
                        </a:rPr>
                        <a:t>Word</a:t>
                      </a:r>
                    </a:p>
                  </a:txBody>
                  <a:tcPr>
                    <a:solidFill>
                      <a:schemeClr val="accent4">
                        <a:lumMod val="20000"/>
                        <a:lumOff val="80000"/>
                      </a:schemeClr>
                    </a:solidFill>
                  </a:tcPr>
                </a:tc>
                <a:tc>
                  <a:txBody>
                    <a:bodyPr/>
                    <a:lstStyle/>
                    <a:p>
                      <a:r>
                        <a:rPr lang="en-US" sz="3200" dirty="0">
                          <a:latin typeface="Arial" panose="020B0604020202020204" pitchFamily="34" charset="0"/>
                          <a:cs typeface="Arial" panose="020B0604020202020204" pitchFamily="34" charset="0"/>
                        </a:rPr>
                        <a:t>extending grace (‘a gentle answer deflects anger’ Proverbs 15:1)</a:t>
                      </a:r>
                    </a:p>
                  </a:txBody>
                  <a:tcPr>
                    <a:solidFill>
                      <a:schemeClr val="accent4">
                        <a:lumMod val="20000"/>
                        <a:lumOff val="80000"/>
                      </a:schemeClr>
                    </a:solidFill>
                  </a:tcPr>
                </a:tc>
                <a:extLst>
                  <a:ext uri="{0D108BD9-81ED-4DB2-BD59-A6C34878D82A}">
                    <a16:rowId xmlns:a16="http://schemas.microsoft.com/office/drawing/2014/main" val="1768694113"/>
                  </a:ext>
                </a:extLst>
              </a:tr>
            </a:tbl>
          </a:graphicData>
        </a:graphic>
      </p:graphicFrame>
    </p:spTree>
    <p:extLst>
      <p:ext uri="{BB962C8B-B14F-4D97-AF65-F5344CB8AC3E}">
        <p14:creationId xmlns:p14="http://schemas.microsoft.com/office/powerpoint/2010/main" val="3059792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71A7B9-03F3-DD95-0B7E-C6D6F7D15B14}"/>
              </a:ext>
            </a:extLst>
          </p:cNvPr>
          <p:cNvPicPr>
            <a:picLocks noChangeAspect="1"/>
          </p:cNvPicPr>
          <p:nvPr/>
        </p:nvPicPr>
        <p:blipFill>
          <a:blip r:embed="rId2"/>
          <a:stretch>
            <a:fillRect/>
          </a:stretch>
        </p:blipFill>
        <p:spPr>
          <a:xfrm>
            <a:off x="0" y="0"/>
            <a:ext cx="12191999" cy="6858000"/>
          </a:xfrm>
          <a:prstGeom prst="rect">
            <a:avLst/>
          </a:prstGeom>
        </p:spPr>
      </p:pic>
      <p:sp>
        <p:nvSpPr>
          <p:cNvPr id="6" name="Title 1">
            <a:extLst>
              <a:ext uri="{FF2B5EF4-FFF2-40B4-BE49-F238E27FC236}">
                <a16:creationId xmlns:a16="http://schemas.microsoft.com/office/drawing/2014/main" id="{6F6B176E-0992-99D2-D448-AE7682B41E37}"/>
              </a:ext>
            </a:extLst>
          </p:cNvPr>
          <p:cNvSpPr txBox="1">
            <a:spLocks/>
          </p:cNvSpPr>
          <p:nvPr/>
        </p:nvSpPr>
        <p:spPr>
          <a:xfrm>
            <a:off x="3734873" y="433797"/>
            <a:ext cx="8457125" cy="1107996"/>
          </a:xfrm>
          <a:prstGeom prst="rect">
            <a:avLst/>
          </a:prstGeom>
        </p:spPr>
        <p:txBody>
          <a:bodyPr/>
          <a:lstStyle>
            <a:lvl1pPr algn="l" defTabSz="914400" rtl="0" eaLnBrk="1" latinLnBrk="0" hangingPunct="1">
              <a:lnSpc>
                <a:spcPct val="100000"/>
              </a:lnSpc>
              <a:spcBef>
                <a:spcPct val="0"/>
              </a:spcBef>
              <a:buNone/>
              <a:defRPr sz="6000" b="0" kern="1200" cap="none" spc="120" baseline="0">
                <a:solidFill>
                  <a:schemeClr val="bg1"/>
                </a:solidFill>
                <a:latin typeface="+mj-lt"/>
                <a:ea typeface="+mj-ea"/>
                <a:cs typeface="+mj-cs"/>
              </a:defRPr>
            </a:lvl1pPr>
          </a:lstStyle>
          <a:p>
            <a:pPr algn="ctr"/>
            <a:r>
              <a:rPr lang="en-US" b="1" dirty="0">
                <a:solidFill>
                  <a:schemeClr val="bg2">
                    <a:lumMod val="50000"/>
                  </a:schemeClr>
                </a:solidFill>
                <a:latin typeface="Arial Narrow" panose="020B0604020202020204" pitchFamily="34" charset="0"/>
                <a:cs typeface="Arial Narrow" panose="020B0604020202020204" pitchFamily="34" charset="0"/>
              </a:rPr>
              <a:t>2. God’s Community</a:t>
            </a:r>
          </a:p>
        </p:txBody>
      </p:sp>
      <p:sp>
        <p:nvSpPr>
          <p:cNvPr id="3" name="TextBox 2">
            <a:extLst>
              <a:ext uri="{FF2B5EF4-FFF2-40B4-BE49-F238E27FC236}">
                <a16:creationId xmlns:a16="http://schemas.microsoft.com/office/drawing/2014/main" id="{01491ACE-3638-F1F4-BDC1-E704A4968C94}"/>
              </a:ext>
            </a:extLst>
          </p:cNvPr>
          <p:cNvSpPr txBox="1"/>
          <p:nvPr/>
        </p:nvSpPr>
        <p:spPr>
          <a:xfrm>
            <a:off x="0" y="433797"/>
            <a:ext cx="3734873" cy="1107996"/>
          </a:xfrm>
          <a:prstGeom prst="rect">
            <a:avLst/>
          </a:prstGeom>
          <a:solidFill>
            <a:schemeClr val="tx1"/>
          </a:solidFill>
        </p:spPr>
        <p:txBody>
          <a:bodyPr wrap="square" rtlCol="0">
            <a:spAutoFit/>
          </a:bodyPr>
          <a:lstStyle/>
          <a:p>
            <a:pPr algn="ctr"/>
            <a:r>
              <a:rPr lang="en-US" sz="6600" b="1" dirty="0">
                <a:solidFill>
                  <a:schemeClr val="bg1"/>
                </a:solidFill>
                <a:latin typeface="Arial" panose="020B0604020202020204" pitchFamily="34" charset="0"/>
                <a:cs typeface="Arial" panose="020B0604020202020204" pitchFamily="34" charset="0"/>
              </a:rPr>
              <a:t>S</a:t>
            </a:r>
            <a:r>
              <a:rPr lang="en-US" sz="3600" b="1" dirty="0">
                <a:solidFill>
                  <a:schemeClr val="bg1"/>
                </a:solidFill>
                <a:latin typeface="Arial" panose="020B0604020202020204" pitchFamily="34" charset="0"/>
                <a:cs typeface="Arial" panose="020B0604020202020204" pitchFamily="34" charset="0"/>
              </a:rPr>
              <a:t>CRIPTURE</a:t>
            </a:r>
          </a:p>
        </p:txBody>
      </p:sp>
      <p:sp>
        <p:nvSpPr>
          <p:cNvPr id="4" name="TextBox 3">
            <a:extLst>
              <a:ext uri="{FF2B5EF4-FFF2-40B4-BE49-F238E27FC236}">
                <a16:creationId xmlns:a16="http://schemas.microsoft.com/office/drawing/2014/main" id="{79774D59-0291-145A-F347-18F9D7E50909}"/>
              </a:ext>
            </a:extLst>
          </p:cNvPr>
          <p:cNvSpPr txBox="1"/>
          <p:nvPr/>
        </p:nvSpPr>
        <p:spPr>
          <a:xfrm>
            <a:off x="277040" y="1974468"/>
            <a:ext cx="11658600" cy="2677656"/>
          </a:xfrm>
          <a:prstGeom prst="rect">
            <a:avLst/>
          </a:prstGeom>
          <a:noFill/>
        </p:spPr>
        <p:txBody>
          <a:bodyPr wrap="square">
            <a:spAutoFit/>
          </a:bodyPr>
          <a:lstStyle/>
          <a:p>
            <a:pPr marL="7938"/>
            <a:r>
              <a:rPr lang="en-AU" sz="2800" b="1" kern="0" baseline="30000" dirty="0">
                <a:effectLst/>
                <a:latin typeface="Arial" panose="020B0604020202020204" pitchFamily="34" charset="0"/>
                <a:ea typeface="Times New Roman" panose="02020603050405020304" pitchFamily="18" charset="0"/>
                <a:cs typeface="Arial" panose="020B0604020202020204" pitchFamily="34" charset="0"/>
              </a:rPr>
              <a:t>7 </a:t>
            </a:r>
            <a:r>
              <a:rPr lang="en-AU" sz="2800" kern="0" dirty="0">
                <a:effectLst/>
                <a:latin typeface="Arial" panose="020B0604020202020204" pitchFamily="34" charset="0"/>
                <a:ea typeface="Times New Roman" panose="02020603050405020304" pitchFamily="18" charset="0"/>
                <a:cs typeface="Arial" panose="020B0604020202020204" pitchFamily="34" charset="0"/>
              </a:rPr>
              <a:t>Tychicus will give you a full report about how I am getting along. He is a beloved brother and faithful helper who serves with me in the Lord’s work. </a:t>
            </a:r>
            <a:r>
              <a:rPr lang="en-AU" sz="2800" b="1" kern="0" baseline="30000" dirty="0">
                <a:effectLst/>
                <a:latin typeface="Arial" panose="020B0604020202020204" pitchFamily="34" charset="0"/>
                <a:ea typeface="Times New Roman" panose="02020603050405020304" pitchFamily="18" charset="0"/>
                <a:cs typeface="Arial" panose="020B0604020202020204" pitchFamily="34" charset="0"/>
              </a:rPr>
              <a:t>8 </a:t>
            </a:r>
            <a:r>
              <a:rPr lang="en-AU" sz="2800" kern="0" dirty="0">
                <a:effectLst/>
                <a:latin typeface="Arial" panose="020B0604020202020204" pitchFamily="34" charset="0"/>
                <a:ea typeface="Times New Roman" panose="02020603050405020304" pitchFamily="18" charset="0"/>
                <a:cs typeface="Arial" panose="020B0604020202020204" pitchFamily="34" charset="0"/>
              </a:rPr>
              <a:t>I have sent him to you for this very purpose—to let you know how we are doing and to encourage you. </a:t>
            </a:r>
            <a:r>
              <a:rPr lang="en-AU" sz="2800" b="1" kern="0" baseline="30000" dirty="0">
                <a:effectLst/>
                <a:latin typeface="Arial" panose="020B0604020202020204" pitchFamily="34" charset="0"/>
                <a:ea typeface="Times New Roman" panose="02020603050405020304" pitchFamily="18" charset="0"/>
                <a:cs typeface="Arial" panose="020B0604020202020204" pitchFamily="34" charset="0"/>
              </a:rPr>
              <a:t>9 </a:t>
            </a:r>
            <a:r>
              <a:rPr lang="en-AU" sz="2800" kern="0" dirty="0">
                <a:effectLst/>
                <a:latin typeface="Arial" panose="020B0604020202020204" pitchFamily="34" charset="0"/>
                <a:ea typeface="Times New Roman" panose="02020603050405020304" pitchFamily="18" charset="0"/>
                <a:cs typeface="Arial" panose="020B0604020202020204" pitchFamily="34" charset="0"/>
              </a:rPr>
              <a:t>I am also sending Onesimus, a faithful and beloved brother, one of your own people. He and Tychicus will tell you everything that’s happening here.</a:t>
            </a:r>
            <a:endParaRPr lang="en-AU" sz="28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7611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304F96-235C-B86D-A787-17D99013FF4D}"/>
              </a:ext>
            </a:extLst>
          </p:cNvPr>
          <p:cNvPicPr>
            <a:picLocks noChangeAspect="1"/>
          </p:cNvPicPr>
          <p:nvPr/>
        </p:nvPicPr>
        <p:blipFill>
          <a:blip r:embed="rId2"/>
          <a:stretch>
            <a:fillRect/>
          </a:stretch>
        </p:blipFill>
        <p:spPr>
          <a:xfrm>
            <a:off x="0" y="0"/>
            <a:ext cx="12191999" cy="6858000"/>
          </a:xfrm>
          <a:prstGeom prst="rect">
            <a:avLst/>
          </a:prstGeom>
        </p:spPr>
      </p:pic>
      <p:sp>
        <p:nvSpPr>
          <p:cNvPr id="6" name="Title 1">
            <a:extLst>
              <a:ext uri="{FF2B5EF4-FFF2-40B4-BE49-F238E27FC236}">
                <a16:creationId xmlns:a16="http://schemas.microsoft.com/office/drawing/2014/main" id="{61EEB006-F488-F0DF-E0FF-2849389CCB9A}"/>
              </a:ext>
            </a:extLst>
          </p:cNvPr>
          <p:cNvSpPr txBox="1">
            <a:spLocks/>
          </p:cNvSpPr>
          <p:nvPr/>
        </p:nvSpPr>
        <p:spPr>
          <a:xfrm>
            <a:off x="3734873" y="433797"/>
            <a:ext cx="8457125" cy="1107996"/>
          </a:xfrm>
          <a:prstGeom prst="rect">
            <a:avLst/>
          </a:prstGeom>
        </p:spPr>
        <p:txBody>
          <a:bodyPr/>
          <a:lstStyle>
            <a:lvl1pPr algn="l" defTabSz="914400" rtl="0" eaLnBrk="1" latinLnBrk="0" hangingPunct="1">
              <a:lnSpc>
                <a:spcPct val="100000"/>
              </a:lnSpc>
              <a:spcBef>
                <a:spcPct val="0"/>
              </a:spcBef>
              <a:buNone/>
              <a:defRPr sz="6000" b="0" kern="1200" cap="none" spc="120" baseline="0">
                <a:solidFill>
                  <a:schemeClr val="bg1"/>
                </a:solidFill>
                <a:latin typeface="+mj-lt"/>
                <a:ea typeface="+mj-ea"/>
                <a:cs typeface="+mj-cs"/>
              </a:defRPr>
            </a:lvl1pPr>
          </a:lstStyle>
          <a:p>
            <a:pPr algn="ctr"/>
            <a:r>
              <a:rPr lang="en-US" b="1" dirty="0">
                <a:solidFill>
                  <a:schemeClr val="bg2">
                    <a:lumMod val="50000"/>
                  </a:schemeClr>
                </a:solidFill>
                <a:latin typeface="Arial Narrow" panose="020B0604020202020204" pitchFamily="34" charset="0"/>
                <a:cs typeface="Arial Narrow" panose="020B0604020202020204" pitchFamily="34" charset="0"/>
              </a:rPr>
              <a:t>2. God’s Community</a:t>
            </a:r>
          </a:p>
        </p:txBody>
      </p:sp>
      <p:sp>
        <p:nvSpPr>
          <p:cNvPr id="3" name="TextBox 2">
            <a:extLst>
              <a:ext uri="{FF2B5EF4-FFF2-40B4-BE49-F238E27FC236}">
                <a16:creationId xmlns:a16="http://schemas.microsoft.com/office/drawing/2014/main" id="{01491ACE-3638-F1F4-BDC1-E704A4968C94}"/>
              </a:ext>
            </a:extLst>
          </p:cNvPr>
          <p:cNvSpPr txBox="1"/>
          <p:nvPr/>
        </p:nvSpPr>
        <p:spPr>
          <a:xfrm>
            <a:off x="0" y="433797"/>
            <a:ext cx="3734873" cy="1107996"/>
          </a:xfrm>
          <a:prstGeom prst="rect">
            <a:avLst/>
          </a:prstGeom>
          <a:solidFill>
            <a:schemeClr val="tx1"/>
          </a:solidFill>
        </p:spPr>
        <p:txBody>
          <a:bodyPr wrap="square" rtlCol="0">
            <a:spAutoFit/>
          </a:bodyPr>
          <a:lstStyle/>
          <a:p>
            <a:pPr algn="ctr"/>
            <a:r>
              <a:rPr lang="en-US" sz="6600" b="1" dirty="0">
                <a:solidFill>
                  <a:schemeClr val="bg1"/>
                </a:solidFill>
                <a:latin typeface="Arial" panose="020B0604020202020204" pitchFamily="34" charset="0"/>
                <a:cs typeface="Arial" panose="020B0604020202020204" pitchFamily="34" charset="0"/>
              </a:rPr>
              <a:t>S</a:t>
            </a:r>
            <a:r>
              <a:rPr lang="en-US" sz="3600" b="1" dirty="0">
                <a:solidFill>
                  <a:schemeClr val="bg1"/>
                </a:solidFill>
                <a:latin typeface="Arial" panose="020B0604020202020204" pitchFamily="34" charset="0"/>
                <a:cs typeface="Arial" panose="020B0604020202020204" pitchFamily="34" charset="0"/>
              </a:rPr>
              <a:t>CRIPTURE</a:t>
            </a:r>
          </a:p>
        </p:txBody>
      </p:sp>
      <p:sp>
        <p:nvSpPr>
          <p:cNvPr id="4" name="TextBox 3">
            <a:extLst>
              <a:ext uri="{FF2B5EF4-FFF2-40B4-BE49-F238E27FC236}">
                <a16:creationId xmlns:a16="http://schemas.microsoft.com/office/drawing/2014/main" id="{79774D59-0291-145A-F347-18F9D7E50909}"/>
              </a:ext>
            </a:extLst>
          </p:cNvPr>
          <p:cNvSpPr txBox="1"/>
          <p:nvPr/>
        </p:nvSpPr>
        <p:spPr>
          <a:xfrm>
            <a:off x="294796" y="1907891"/>
            <a:ext cx="11658600" cy="2677656"/>
          </a:xfrm>
          <a:prstGeom prst="rect">
            <a:avLst/>
          </a:prstGeom>
          <a:noFill/>
        </p:spPr>
        <p:txBody>
          <a:bodyPr wrap="square">
            <a:spAutoFit/>
          </a:bodyPr>
          <a:lstStyle/>
          <a:p>
            <a:pPr marL="7938"/>
            <a:r>
              <a:rPr lang="en-AU" sz="2800" kern="0" baseline="30000" dirty="0">
                <a:effectLst/>
                <a:latin typeface="Arial" panose="020B0604020202020204" pitchFamily="34" charset="0"/>
                <a:ea typeface="Times New Roman" panose="02020603050405020304" pitchFamily="18" charset="0"/>
                <a:cs typeface="Arial" panose="020B0604020202020204" pitchFamily="34" charset="0"/>
              </a:rPr>
              <a:t>10 </a:t>
            </a:r>
            <a:r>
              <a:rPr lang="en-AU" sz="2800" kern="0" dirty="0">
                <a:effectLst/>
                <a:latin typeface="Arial" panose="020B0604020202020204" pitchFamily="34" charset="0"/>
                <a:ea typeface="Times New Roman" panose="02020603050405020304" pitchFamily="18" charset="0"/>
                <a:cs typeface="Arial" panose="020B0604020202020204" pitchFamily="34" charset="0"/>
              </a:rPr>
              <a:t>Aristarchus, who is in prison with me, sends you his greetings, and so does Mark, Barnabas’s cousin. As you were instructed before, make Mark welcome if he comes your way.</a:t>
            </a:r>
            <a:r>
              <a:rPr lang="en-AU" sz="2800" kern="0" baseline="30000" dirty="0">
                <a:effectLst/>
                <a:latin typeface="Arial" panose="020B0604020202020204" pitchFamily="34" charset="0"/>
                <a:ea typeface="Times New Roman" panose="02020603050405020304" pitchFamily="18" charset="0"/>
                <a:cs typeface="Arial" panose="020B0604020202020204" pitchFamily="34" charset="0"/>
              </a:rPr>
              <a:t>11 </a:t>
            </a:r>
            <a:r>
              <a:rPr lang="en-AU" sz="2800" kern="0" dirty="0">
                <a:effectLst/>
                <a:latin typeface="Arial" panose="020B0604020202020204" pitchFamily="34" charset="0"/>
                <a:ea typeface="Times New Roman" panose="02020603050405020304" pitchFamily="18" charset="0"/>
                <a:cs typeface="Arial" panose="020B0604020202020204" pitchFamily="34" charset="0"/>
              </a:rPr>
              <a:t>Jesus (the one we call Justus) also sends his greetings. These are the only Jewish believers among my co-workers; they are working with me here for the Kingdom of God. And what a comfort they have been!</a:t>
            </a:r>
            <a:endParaRPr lang="en-AU" sz="28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640239"/>
      </p:ext>
    </p:extLst>
  </p:cSld>
  <p:clrMapOvr>
    <a:masterClrMapping/>
  </p:clrMapOvr>
</p:sld>
</file>

<file path=ppt/theme/theme1.xml><?xml version="1.0" encoding="utf-8"?>
<a:theme xmlns:a="http://schemas.openxmlformats.org/drawingml/2006/main" name="JuxtaposeVTI">
  <a:themeElements>
    <a:clrScheme name="AnalogousFromLightSeedLeftStep">
      <a:dk1>
        <a:srgbClr val="000000"/>
      </a:dk1>
      <a:lt1>
        <a:srgbClr val="FFFFFF"/>
      </a:lt1>
      <a:dk2>
        <a:srgbClr val="213B33"/>
      </a:dk2>
      <a:lt2>
        <a:srgbClr val="E8E3E2"/>
      </a:lt2>
      <a:accent1>
        <a:srgbClr val="4EAFBA"/>
      </a:accent1>
      <a:accent2>
        <a:srgbClr val="4DB392"/>
      </a:accent2>
      <a:accent3>
        <a:srgbClr val="4FB369"/>
      </a:accent3>
      <a:accent4>
        <a:srgbClr val="5DB54E"/>
      </a:accent4>
      <a:accent5>
        <a:srgbClr val="89AA5D"/>
      </a:accent5>
      <a:accent6>
        <a:srgbClr val="A3A546"/>
      </a:accent6>
      <a:hlink>
        <a:srgbClr val="AE7069"/>
      </a:hlink>
      <a:folHlink>
        <a:srgbClr val="7F7F7F"/>
      </a:folHlink>
    </a:clrScheme>
    <a:fontScheme name="Custom 167">
      <a:majorFont>
        <a:latin typeface="Yu Mincho Demibold"/>
        <a:ea typeface=""/>
        <a:cs typeface=""/>
      </a:majorFont>
      <a:minorFont>
        <a:latin typeface="Yu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950</Words>
  <Application>Microsoft Macintosh PowerPoint</Application>
  <PresentationFormat>Widescreen</PresentationFormat>
  <Paragraphs>134</Paragraphs>
  <Slides>19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Yu Gothic</vt:lpstr>
      <vt:lpstr>Yu Mincho Demibold</vt:lpstr>
      <vt:lpstr>Arial</vt:lpstr>
      <vt:lpstr>Arial Narrow</vt:lpstr>
      <vt:lpstr>Calibri</vt:lpstr>
      <vt:lpstr>Wingdings</vt:lpstr>
      <vt:lpstr>JuxtaposeVTI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Kirk Franklin</dc:creator>
  <cp:lastModifiedBy>Kirk Franklin</cp:lastModifiedBy>
  <cp:revision>27</cp:revision>
  <dcterms:created xsi:type="dcterms:W3CDTF">2023-06-26T04:06:52Z</dcterms:created>
  <dcterms:modified xsi:type="dcterms:W3CDTF">2023-06-29T04:45:46Z</dcterms:modified>
</cp:coreProperties>
</file>